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e5aeff3fab_2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e5aeff3fab_2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e5002334a3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e5002334a3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e5002334a3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e5002334a3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e5002334a3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e5002334a3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e5002334a3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e5002334a3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e5002334a3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e5002334a3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443f4003c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443f4003c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5002334a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5002334a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500237a3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500237a3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5002334a3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e5002334a3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e5aeff3fab_2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e5aeff3fab_2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e5002334a3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e5002334a3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e5aeff3fab_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e5aeff3fab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e5aeff3fab_2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e5aeff3fab_2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8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1.png"/><Relationship Id="rId8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872271">
            <a:off x="2979843" y="2993823"/>
            <a:ext cx="1187736" cy="148465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rot="3535712">
            <a:off x="516651" y="146963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-5400000">
            <a:off x="51513" y="475270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-8100000">
            <a:off x="7523262" y="3086238"/>
            <a:ext cx="1379100" cy="422025"/>
          </a:xfrm>
          <a:prstGeom prst="flowChartManualInput">
            <a:avLst/>
          </a:prstGeom>
          <a:solidFill>
            <a:schemeClr val="lt1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471887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834095">
            <a:off x="654979" y="1941488"/>
            <a:ext cx="9906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5">
            <a:alphaModFix/>
          </a:blip>
          <a:srcRect b="11039" l="0" r="11621" t="0"/>
          <a:stretch/>
        </p:blipFill>
        <p:spPr>
          <a:xfrm>
            <a:off x="6576800" y="65925"/>
            <a:ext cx="2073825" cy="15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/>
        </p:nvSpPr>
        <p:spPr>
          <a:xfrm rot="8683648">
            <a:off x="4779521" y="3942649"/>
            <a:ext cx="696762" cy="580698"/>
          </a:xfrm>
          <a:prstGeom prst="flowChartExtract">
            <a:avLst/>
          </a:prstGeom>
          <a:solidFill>
            <a:schemeClr val="lt1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313800" y="1693688"/>
            <a:ext cx="6432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To Avoid Plagiarism </a:t>
            </a:r>
            <a:r>
              <a:rPr lang="en-GB" sz="2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3"/>
          <p:cNvSpPr/>
          <p:nvPr/>
        </p:nvSpPr>
        <p:spPr>
          <a:xfrm rot="4380277">
            <a:off x="4743679" y="406563"/>
            <a:ext cx="537775" cy="480729"/>
          </a:xfrm>
          <a:prstGeom prst="flowChartExtract">
            <a:avLst/>
          </a:prstGeom>
          <a:solidFill>
            <a:srgbClr val="FEB546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9793951">
            <a:off x="1782477" y="3945842"/>
            <a:ext cx="603144" cy="574294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EB546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1360750" y="2475850"/>
            <a:ext cx="6338700" cy="646500"/>
          </a:xfrm>
          <a:prstGeom prst="rect">
            <a:avLst/>
          </a:prstGeom>
          <a:solidFill>
            <a:srgbClr val="BC1D2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Tips And Tricks by Dr. Stephen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084023">
            <a:off x="2733944" y="4550827"/>
            <a:ext cx="17049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/>
          <p:nvPr/>
        </p:nvSpPr>
        <p:spPr>
          <a:xfrm rot="4380277">
            <a:off x="-243946" y="1425613"/>
            <a:ext cx="537775" cy="480729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245541" y="4221475"/>
            <a:ext cx="5238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-3003833">
            <a:off x="2290761" y="122087"/>
            <a:ext cx="1497704" cy="1049673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/>
          <p:nvPr/>
        </p:nvSpPr>
        <p:spPr>
          <a:xfrm rot="-6210416">
            <a:off x="6219642" y="4289995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-357325" y="3069400"/>
            <a:ext cx="616800" cy="723900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146375" y="4330501"/>
            <a:ext cx="2073825" cy="64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2"/>
          <p:cNvSpPr txBox="1"/>
          <p:nvPr/>
        </p:nvSpPr>
        <p:spPr>
          <a:xfrm>
            <a:off x="118875" y="-130625"/>
            <a:ext cx="87798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2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2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2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6" name="Google Shape;216;p22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22"/>
          <p:cNvSpPr txBox="1"/>
          <p:nvPr/>
        </p:nvSpPr>
        <p:spPr>
          <a:xfrm>
            <a:off x="10249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Types Of Plagiarism: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8" name="Google Shape;218;p22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9" name="Google Shape;21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900" y="1521727"/>
            <a:ext cx="538375" cy="606816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2"/>
          <p:cNvSpPr txBox="1"/>
          <p:nvPr/>
        </p:nvSpPr>
        <p:spPr>
          <a:xfrm>
            <a:off x="1367275" y="1521725"/>
            <a:ext cx="6735900" cy="29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Incorrect Citation</a:t>
            </a: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b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Incorrect citation is when you give one authors credit to another or gather your sources from inauthentic places with zero credibility.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3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3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3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3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1" name="Google Shape;231;p23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23"/>
          <p:cNvSpPr txBox="1"/>
          <p:nvPr/>
        </p:nvSpPr>
        <p:spPr>
          <a:xfrm>
            <a:off x="1024975" y="4237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Plagiarism Detectors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3" name="Google Shape;233;p23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4" name="Google Shape;23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6700" y="1174314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23"/>
          <p:cNvSpPr txBox="1"/>
          <p:nvPr/>
        </p:nvSpPr>
        <p:spPr>
          <a:xfrm>
            <a:off x="1513850" y="1119125"/>
            <a:ext cx="7047300" cy="32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detect plagiarism there are paid and unpaid tools available.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Turnitin is the standard software that most universities in the UK use.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 paid options: Grammarly, Unicheck, Ephorus and Quetext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Unpaid options: Small SEO tools, Copyleaks, Prepostseo,PaperRater and Duplichecker 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37" name="Google Shape;237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73750" y="1874976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6700" y="2719451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6700" y="3405251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4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4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4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4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4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9" name="Google Shape;249;p24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24"/>
          <p:cNvSpPr txBox="1"/>
          <p:nvPr/>
        </p:nvSpPr>
        <p:spPr>
          <a:xfrm>
            <a:off x="948775" y="5761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Avoiding Plagiarism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1" name="Google Shape;251;p24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2" name="Google Shape;25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24"/>
          <p:cNvSpPr txBox="1"/>
          <p:nvPr/>
        </p:nvSpPr>
        <p:spPr>
          <a:xfrm>
            <a:off x="1611700" y="1530163"/>
            <a:ext cx="70473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4" name="Google Shape;254;p24"/>
          <p:cNvSpPr txBox="1"/>
          <p:nvPr/>
        </p:nvSpPr>
        <p:spPr>
          <a:xfrm>
            <a:off x="1195875" y="1206725"/>
            <a:ext cx="7047300" cy="24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Here are some measures you can take to avoid plagiarism: </a:t>
            </a:r>
            <a:br>
              <a:rPr lang="en-GB" sz="19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18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19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Keep track of your </a:t>
            </a:r>
            <a:r>
              <a:rPr lang="en-GB" sz="19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references</a:t>
            </a:r>
            <a:endParaRPr sz="1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copy, make your work unique.</a:t>
            </a:r>
            <a:endParaRPr sz="11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Cite and organize sources as you conduct your research.</a:t>
            </a:r>
            <a:endParaRPr sz="1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 sure you use a plagiarism detector. </a:t>
            </a:r>
            <a:endParaRPr sz="1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Avoid paraphrasing tools they are of no help</a:t>
            </a:r>
            <a:r>
              <a:rPr lang="en-GB" sz="18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 sz="18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55" name="Google Shape;255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4625" y="2107275"/>
            <a:ext cx="369900" cy="41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4625" y="1744877"/>
            <a:ext cx="369900" cy="41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4"/>
          <p:cNvPicPr preferRelativeResize="0"/>
          <p:nvPr/>
        </p:nvPicPr>
        <p:blipFill rotWithShape="1">
          <a:blip r:embed="rId5">
            <a:alphaModFix/>
          </a:blip>
          <a:srcRect b="0" l="-20600" r="20599" t="0"/>
          <a:stretch/>
        </p:blipFill>
        <p:spPr>
          <a:xfrm>
            <a:off x="818425" y="2488275"/>
            <a:ext cx="369900" cy="41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4625" y="2869275"/>
            <a:ext cx="369900" cy="41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4625" y="3250275"/>
            <a:ext cx="369900" cy="41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5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5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5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5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5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9" name="Google Shape;269;p25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5"/>
          <p:cNvSpPr txBox="1"/>
          <p:nvPr/>
        </p:nvSpPr>
        <p:spPr>
          <a:xfrm>
            <a:off x="948775" y="576175"/>
            <a:ext cx="67857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DO’s &amp; Don'ts! </a:t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 u="sng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1" name="Google Shape;271;p25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2" name="Google Shape;27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6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6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6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6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6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2" name="Google Shape;282;p26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26"/>
          <p:cNvSpPr txBox="1"/>
          <p:nvPr/>
        </p:nvSpPr>
        <p:spPr>
          <a:xfrm>
            <a:off x="948775" y="8809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MAKE A CHECKLIST, SHALL WE?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4" name="Google Shape;284;p26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5" name="Google Shape;285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5350" y="3018489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5350" y="1526576"/>
            <a:ext cx="422025" cy="475662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26"/>
          <p:cNvSpPr txBox="1"/>
          <p:nvPr/>
        </p:nvSpPr>
        <p:spPr>
          <a:xfrm>
            <a:off x="1672075" y="1450363"/>
            <a:ext cx="7047300" cy="47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Learned plagiarism is a serious crime for which legal action can be taken 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Learned about why plagiarism is important.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Learned how to avoid plagiarism. 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Understood </a:t>
            </a: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importance</a:t>
            </a: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using a plagiarism checker.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89" name="Google Shape;289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5350" y="2388714"/>
            <a:ext cx="422025" cy="47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5350" y="3551889"/>
            <a:ext cx="422025" cy="475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872271">
            <a:off x="2979843" y="2993823"/>
            <a:ext cx="1187736" cy="1484653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27"/>
          <p:cNvSpPr/>
          <p:nvPr/>
        </p:nvSpPr>
        <p:spPr>
          <a:xfrm rot="3535712">
            <a:off x="516651" y="146963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7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7"/>
          <p:cNvSpPr/>
          <p:nvPr/>
        </p:nvSpPr>
        <p:spPr>
          <a:xfrm rot="-5400000">
            <a:off x="51513" y="475270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7"/>
          <p:cNvSpPr/>
          <p:nvPr/>
        </p:nvSpPr>
        <p:spPr>
          <a:xfrm rot="-8100000">
            <a:off x="7523262" y="3086238"/>
            <a:ext cx="1379100" cy="422025"/>
          </a:xfrm>
          <a:prstGeom prst="flowChartManualInput">
            <a:avLst/>
          </a:prstGeom>
          <a:solidFill>
            <a:schemeClr val="lt1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7"/>
          <p:cNvSpPr/>
          <p:nvPr/>
        </p:nvSpPr>
        <p:spPr>
          <a:xfrm>
            <a:off x="471887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1" name="Google Shape;30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834095">
            <a:off x="654979" y="1941488"/>
            <a:ext cx="9906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27"/>
          <p:cNvPicPr preferRelativeResize="0"/>
          <p:nvPr/>
        </p:nvPicPr>
        <p:blipFill rotWithShape="1">
          <a:blip r:embed="rId5">
            <a:alphaModFix/>
          </a:blip>
          <a:srcRect b="11039" l="0" r="11621" t="0"/>
          <a:stretch/>
        </p:blipFill>
        <p:spPr>
          <a:xfrm>
            <a:off x="6576800" y="65925"/>
            <a:ext cx="2073825" cy="1589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27"/>
          <p:cNvSpPr/>
          <p:nvPr/>
        </p:nvSpPr>
        <p:spPr>
          <a:xfrm rot="8683648">
            <a:off x="4779521" y="3942649"/>
            <a:ext cx="696762" cy="580698"/>
          </a:xfrm>
          <a:prstGeom prst="flowChartExtract">
            <a:avLst/>
          </a:prstGeom>
          <a:solidFill>
            <a:schemeClr val="lt1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7"/>
          <p:cNvSpPr/>
          <p:nvPr/>
        </p:nvSpPr>
        <p:spPr>
          <a:xfrm rot="4380277">
            <a:off x="4743679" y="406563"/>
            <a:ext cx="537775" cy="480729"/>
          </a:xfrm>
          <a:prstGeom prst="flowChartExtract">
            <a:avLst/>
          </a:prstGeom>
          <a:solidFill>
            <a:srgbClr val="FEB546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7"/>
          <p:cNvSpPr/>
          <p:nvPr/>
        </p:nvSpPr>
        <p:spPr>
          <a:xfrm rot="9793951">
            <a:off x="1782477" y="3945842"/>
            <a:ext cx="603144" cy="574294"/>
          </a:xfrm>
          <a:prstGeom prst="pie">
            <a:avLst>
              <a:gd fmla="val 0" name="adj1"/>
              <a:gd fmla="val 16200000" name="adj2"/>
            </a:avLst>
          </a:prstGeom>
          <a:solidFill>
            <a:srgbClr val="FEB546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7"/>
          <p:cNvSpPr txBox="1"/>
          <p:nvPr/>
        </p:nvSpPr>
        <p:spPr>
          <a:xfrm>
            <a:off x="2336975" y="2137488"/>
            <a:ext cx="4515000" cy="646500"/>
          </a:xfrm>
          <a:prstGeom prst="rect">
            <a:avLst/>
          </a:prstGeom>
          <a:solidFill>
            <a:srgbClr val="BC1D2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 LUCK!</a:t>
            </a:r>
            <a:endParaRPr sz="3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07" name="Google Shape;307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1084023">
            <a:off x="2733944" y="4550827"/>
            <a:ext cx="1704975" cy="4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27"/>
          <p:cNvSpPr/>
          <p:nvPr/>
        </p:nvSpPr>
        <p:spPr>
          <a:xfrm rot="4380277">
            <a:off x="-243946" y="1425613"/>
            <a:ext cx="537775" cy="480729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09" name="Google Shape;309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245541" y="4221475"/>
            <a:ext cx="5238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-3003833">
            <a:off x="2290761" y="122087"/>
            <a:ext cx="1497704" cy="1049673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27"/>
          <p:cNvSpPr/>
          <p:nvPr/>
        </p:nvSpPr>
        <p:spPr>
          <a:xfrm rot="-6210416">
            <a:off x="6219642" y="4289995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7"/>
          <p:cNvSpPr/>
          <p:nvPr/>
        </p:nvSpPr>
        <p:spPr>
          <a:xfrm>
            <a:off x="-357325" y="3069400"/>
            <a:ext cx="616800" cy="723900"/>
          </a:xfrm>
          <a:prstGeom prst="blockArc">
            <a:avLst>
              <a:gd fmla="val 10800000" name="adj1"/>
              <a:gd fmla="val 0" name="adj2"/>
              <a:gd fmla="val 25000" name="adj3"/>
            </a:avLst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3" name="Google Shape;313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146375" y="4330501"/>
            <a:ext cx="2073825" cy="64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4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/>
        </p:nvSpPr>
        <p:spPr>
          <a:xfrm>
            <a:off x="9487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Starting Point!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5" name="Google Shape;8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2331838"/>
            <a:ext cx="310869" cy="3504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4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1770650" y="1440832"/>
            <a:ext cx="57945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8" name="Google Shape;8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2731813"/>
            <a:ext cx="310869" cy="35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3131788"/>
            <a:ext cx="310869" cy="35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3531763"/>
            <a:ext cx="310869" cy="35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3931738"/>
            <a:ext cx="310869" cy="35042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 txBox="1"/>
          <p:nvPr/>
        </p:nvSpPr>
        <p:spPr>
          <a:xfrm>
            <a:off x="1702775" y="1440825"/>
            <a:ext cx="6419700" cy="3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 we will be covering the following steps </a:t>
            </a:r>
            <a:r>
              <a:rPr lang="en-GB" sz="2000">
                <a:solidFill>
                  <a:srgbClr val="404040"/>
                </a:solidFill>
              </a:rPr>
              <a:t>What is plagiarism? 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Why should you consider citing? 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What happens if you plagiarize? 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Types of plagiarism. 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Plagiarism detectors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</a:rPr>
              <a:t>Avoiding Plagiarism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9781" y="1882288"/>
            <a:ext cx="310869" cy="35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5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 txBox="1"/>
          <p:nvPr/>
        </p:nvSpPr>
        <p:spPr>
          <a:xfrm>
            <a:off x="9487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Plagiarism: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6" name="Google Shape;106;p15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1274100" y="1297975"/>
            <a:ext cx="6595800" cy="32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Plagiarism is when you copy someone else’s work without giving due credit. </a:t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>
                <a:solidFill>
                  <a:srgbClr val="404040"/>
                </a:solidFill>
              </a:rPr>
              <a:t>To present a strong study, you need to refer to previous authors.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>
                <a:solidFill>
                  <a:srgbClr val="404040"/>
                </a:solidFill>
              </a:rPr>
              <a:t>Similarity index can vary depending on your field.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>
                <a:solidFill>
                  <a:srgbClr val="404040"/>
                </a:solidFill>
              </a:rPr>
              <a:t>Usually similarity index is below 10% but can go upto 20% in fields like medical and law.</a:t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8" name="Google Shape;10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7075" y="2835966"/>
            <a:ext cx="422025" cy="475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7075" y="2257241"/>
            <a:ext cx="422025" cy="475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0025" y="3316216"/>
            <a:ext cx="422025" cy="475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6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6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6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16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 txBox="1"/>
          <p:nvPr/>
        </p:nvSpPr>
        <p:spPr>
          <a:xfrm>
            <a:off x="1101175" y="8047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Should You Consider Citing: </a:t>
            </a: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3" name="Google Shape;123;p16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1555250" y="1377450"/>
            <a:ext cx="6864900" cy="33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Citing adds credibility to your </a:t>
            </a: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research. </a:t>
            </a:r>
            <a:b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19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Citing allows readers to locate your sources. </a:t>
            </a:r>
            <a:b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19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Citing helps omit plagiarism. </a:t>
            </a:r>
            <a:br>
              <a:rPr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19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5" name="Google Shape;12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3225" y="1377441"/>
            <a:ext cx="422025" cy="475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3225" y="2111453"/>
            <a:ext cx="422025" cy="475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33225" y="2991253"/>
            <a:ext cx="422025" cy="475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7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7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7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7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8" name="Google Shape;138;p17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 txBox="1"/>
          <p:nvPr/>
        </p:nvSpPr>
        <p:spPr>
          <a:xfrm>
            <a:off x="10249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Happens If You Plagiarize?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0" name="Google Shape;140;p17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7"/>
          <p:cNvSpPr txBox="1"/>
          <p:nvPr/>
        </p:nvSpPr>
        <p:spPr>
          <a:xfrm>
            <a:off x="1119925" y="1537300"/>
            <a:ext cx="6595800" cy="524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Mr. Mark was a very well reputed PhD professor. He executed a dissertation on global economics however more than 70% of his work was plagiarized. Mr. Mark, as a result, was laid off due to academic misconduct. Plagiarism cost him not just his job but also scarred his reputation, he was banned from several well reputed journals.</a:t>
            </a:r>
            <a:endParaRPr sz="1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2" name="Google Shape;14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/>
          <p:nvPr/>
        </p:nvSpPr>
        <p:spPr>
          <a:xfrm>
            <a:off x="184000" y="111200"/>
            <a:ext cx="8779800" cy="48783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8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8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8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8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2" name="Google Shape;152;p18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8"/>
          <p:cNvSpPr txBox="1"/>
          <p:nvPr/>
        </p:nvSpPr>
        <p:spPr>
          <a:xfrm>
            <a:off x="10249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Happens If You Plagiarize?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4" name="Google Shape;154;p18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8"/>
          <p:cNvSpPr txBox="1"/>
          <p:nvPr/>
        </p:nvSpPr>
        <p:spPr>
          <a:xfrm>
            <a:off x="1214875" y="838375"/>
            <a:ext cx="6595800" cy="49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Plagiarism can have serious effects on you</a:t>
            </a:r>
            <a:r>
              <a:rPr b="1" lang="en-GB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Authors can get banned from publishing their research.</a:t>
            </a:r>
            <a:br>
              <a:rPr lang="en-GB" sz="1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1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Funding bodies and supervisors can reject your proposal.  </a:t>
            </a:r>
            <a:endParaRPr sz="1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can taint your professional and academic reputation. </a:t>
            </a:r>
            <a:endParaRPr sz="1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can lead to legal actions against you. </a:t>
            </a:r>
            <a:endParaRPr sz="17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6" name="Google Shape;15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475" y="2268838"/>
            <a:ext cx="266250" cy="3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475" y="2649838"/>
            <a:ext cx="266250" cy="3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475" y="3107038"/>
            <a:ext cx="266250" cy="3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9475" y="3488038"/>
            <a:ext cx="266250" cy="30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/>
        </p:nvSpPr>
        <p:spPr>
          <a:xfrm>
            <a:off x="0" y="-130625"/>
            <a:ext cx="88986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9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9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9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0" name="Google Shape;170;p19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9"/>
          <p:cNvSpPr txBox="1"/>
          <p:nvPr/>
        </p:nvSpPr>
        <p:spPr>
          <a:xfrm>
            <a:off x="10249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Types Of Plagiarism:</a:t>
            </a: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2" name="Google Shape;172;p19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3" name="Google Shape;17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900" y="1521727"/>
            <a:ext cx="538375" cy="606816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9"/>
          <p:cNvSpPr txBox="1"/>
          <p:nvPr/>
        </p:nvSpPr>
        <p:spPr>
          <a:xfrm>
            <a:off x="1367275" y="1521725"/>
            <a:ext cx="6735900" cy="29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Direct Plagiarism: </a:t>
            </a:r>
            <a:b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also known as copy and paste plagiarism, this is when you copy someone’s work without giving them any credit.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/>
          <p:nvPr/>
        </p:nvSpPr>
        <p:spPr>
          <a:xfrm>
            <a:off x="118875" y="-130625"/>
            <a:ext cx="87798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0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0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0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0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5" name="Google Shape;185;p20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0"/>
          <p:cNvSpPr txBox="1"/>
          <p:nvPr/>
        </p:nvSpPr>
        <p:spPr>
          <a:xfrm>
            <a:off x="10249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Types Of Plagiarism: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7" name="Google Shape;187;p20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8" name="Google Shape;18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900" y="1521727"/>
            <a:ext cx="538375" cy="606816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0"/>
          <p:cNvSpPr txBox="1"/>
          <p:nvPr/>
        </p:nvSpPr>
        <p:spPr>
          <a:xfrm>
            <a:off x="1367275" y="1521725"/>
            <a:ext cx="6735900" cy="29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Mosaic</a:t>
            </a: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Plagiarism: </a:t>
            </a:r>
            <a:b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also known as patchwork  plagiarism, this is when ideas and phrases are copied from multiple sources without giving them any credit.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1"/>
          <p:cNvSpPr txBox="1"/>
          <p:nvPr/>
        </p:nvSpPr>
        <p:spPr>
          <a:xfrm>
            <a:off x="118875" y="-130625"/>
            <a:ext cx="8779800" cy="400200"/>
          </a:xfrm>
          <a:prstGeom prst="rect">
            <a:avLst/>
          </a:prstGeom>
          <a:noFill/>
          <a:ln cap="flat" cmpd="sng" w="762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1"/>
          <p:cNvSpPr/>
          <p:nvPr/>
        </p:nvSpPr>
        <p:spPr>
          <a:xfrm rot="3535712">
            <a:off x="442726" y="-72487"/>
            <a:ext cx="1012581" cy="999924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1"/>
          <p:cNvSpPr/>
          <p:nvPr/>
        </p:nvSpPr>
        <p:spPr>
          <a:xfrm rot="9793753">
            <a:off x="8365927" y="2007129"/>
            <a:ext cx="1012672" cy="999857"/>
          </a:xfrm>
          <a:prstGeom prst="pie">
            <a:avLst>
              <a:gd fmla="val 0" name="adj1"/>
              <a:gd fmla="val 16200000" name="adj2"/>
            </a:avLst>
          </a:prstGeom>
          <a:solidFill>
            <a:schemeClr val="lt1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1"/>
          <p:cNvSpPr/>
          <p:nvPr/>
        </p:nvSpPr>
        <p:spPr>
          <a:xfrm rot="-5400000">
            <a:off x="408538" y="4779150"/>
            <a:ext cx="1379100" cy="422025"/>
          </a:xfrm>
          <a:prstGeom prst="flowChartManualInput">
            <a:avLst/>
          </a:prstGeom>
          <a:solidFill>
            <a:srgbClr val="FEB54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1"/>
          <p:cNvSpPr/>
          <p:nvPr/>
        </p:nvSpPr>
        <p:spPr>
          <a:xfrm>
            <a:off x="828912" y="3871050"/>
            <a:ext cx="538375" cy="350425"/>
          </a:xfrm>
          <a:prstGeom prst="flowChartExtract">
            <a:avLst/>
          </a:prstGeom>
          <a:solidFill>
            <a:srgbClr val="BC1D2C"/>
          </a:solidFill>
          <a:ln cap="flat" cmpd="sng" w="38100">
            <a:solidFill>
              <a:srgbClr val="BC1D2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0" name="Google Shape;200;p21"/>
          <p:cNvPicPr preferRelativeResize="0"/>
          <p:nvPr/>
        </p:nvPicPr>
        <p:blipFill rotWithShape="1">
          <a:blip r:embed="rId3">
            <a:alphaModFix/>
          </a:blip>
          <a:srcRect b="11039" l="0" r="11621" t="0"/>
          <a:stretch/>
        </p:blipFill>
        <p:spPr>
          <a:xfrm>
            <a:off x="7359700" y="254000"/>
            <a:ext cx="1465850" cy="1123448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1"/>
          <p:cNvSpPr txBox="1"/>
          <p:nvPr/>
        </p:nvSpPr>
        <p:spPr>
          <a:xfrm>
            <a:off x="1024975" y="728575"/>
            <a:ext cx="6785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BC1D2C"/>
                </a:solidFill>
                <a:latin typeface="Comic Sans MS"/>
                <a:ea typeface="Comic Sans MS"/>
                <a:cs typeface="Comic Sans MS"/>
                <a:sym typeface="Comic Sans MS"/>
              </a:rPr>
              <a:t>Types Of Plagiarism: </a:t>
            </a:r>
            <a:endParaRPr b="1" sz="1100">
              <a:solidFill>
                <a:srgbClr val="BC1D2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2" name="Google Shape;202;p21"/>
          <p:cNvSpPr/>
          <p:nvPr/>
        </p:nvSpPr>
        <p:spPr>
          <a:xfrm rot="-6210416">
            <a:off x="3983267" y="-166730"/>
            <a:ext cx="716723" cy="655020"/>
          </a:xfrm>
          <a:prstGeom prst="teardrop">
            <a:avLst>
              <a:gd fmla="val 100000" name="adj"/>
            </a:avLst>
          </a:prstGeom>
          <a:solidFill>
            <a:srgbClr val="BC1D2C"/>
          </a:solidFill>
          <a:ln cap="flat" cmpd="sng" w="76200">
            <a:solidFill>
              <a:srgbClr val="FEB5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3" name="Google Shape;20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3975" y="4178101"/>
            <a:ext cx="2073825" cy="64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900" y="1293127"/>
            <a:ext cx="538375" cy="606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1"/>
          <p:cNvSpPr txBox="1"/>
          <p:nvPr/>
        </p:nvSpPr>
        <p:spPr>
          <a:xfrm>
            <a:off x="1367275" y="1297975"/>
            <a:ext cx="6735900" cy="38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Auto</a:t>
            </a: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Plagiarism: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when an author uses their previous work without acknowledgment.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Global Plagiarism: </a:t>
            </a:r>
            <a:endParaRPr b="1"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>
                <a:solidFill>
                  <a:srgbClr val="40404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when someone else is hired to submit the entire paper on your behalf. </a:t>
            </a:r>
            <a:endParaRPr sz="2000">
              <a:solidFill>
                <a:srgbClr val="40404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0404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6" name="Google Shape;20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900" y="2893327"/>
            <a:ext cx="538375" cy="606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