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e66646ed2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e66646ed2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e66646ed2e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e66646ed2e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e66646ed2e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e66646ed2e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e66646ed2e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e66646ed2e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e5002334a3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e5002334a3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e5002334a3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e5002334a3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e5002334a3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e5002334a3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e443f4003c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e443f4003c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5002334a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5002334a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500237a3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500237a3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5002334a3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5002334a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5aeff3fab_2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5aeff3fab_2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e5002334a3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e5002334a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5aeff3fab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e5aeff3fab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e66646ed2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e66646ed2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4.png"/><Relationship Id="rId8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872271">
            <a:off x="2979843" y="2993823"/>
            <a:ext cx="1187736" cy="148465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3535712">
            <a:off x="516651" y="146963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-5400000">
            <a:off x="51513" y="475270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-8100000">
            <a:off x="7523262" y="3086238"/>
            <a:ext cx="1379100" cy="422025"/>
          </a:xfrm>
          <a:prstGeom prst="flowChartManualInput">
            <a:avLst/>
          </a:prstGeom>
          <a:solidFill>
            <a:schemeClr val="lt1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71887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834095">
            <a:off x="654979" y="1941488"/>
            <a:ext cx="9906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11039" l="0" r="11621" t="0"/>
          <a:stretch/>
        </p:blipFill>
        <p:spPr>
          <a:xfrm>
            <a:off x="6576800" y="65925"/>
            <a:ext cx="2073825" cy="15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 rot="8683648">
            <a:off x="4779521" y="3942649"/>
            <a:ext cx="696762" cy="580698"/>
          </a:xfrm>
          <a:prstGeom prst="flowChartExtract">
            <a:avLst/>
          </a:prstGeom>
          <a:solidFill>
            <a:schemeClr val="lt1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 rot="4380277">
            <a:off x="4743679" y="406563"/>
            <a:ext cx="537775" cy="480729"/>
          </a:xfrm>
          <a:prstGeom prst="flowChartExtract">
            <a:avLst/>
          </a:prstGeom>
          <a:solidFill>
            <a:srgbClr val="FEB546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 rot="9793951">
            <a:off x="1782477" y="3945842"/>
            <a:ext cx="603144" cy="574294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EB546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1360750" y="2018650"/>
            <a:ext cx="6338700" cy="1108200"/>
          </a:xfrm>
          <a:prstGeom prst="rect">
            <a:avLst/>
          </a:prstGeom>
          <a:solidFill>
            <a:srgbClr val="BC1D2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To Write A Dissertation Introduction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084023">
            <a:off x="2733944" y="4550827"/>
            <a:ext cx="17049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/>
          <p:nvPr/>
        </p:nvSpPr>
        <p:spPr>
          <a:xfrm rot="4380277">
            <a:off x="-243946" y="1425613"/>
            <a:ext cx="537775" cy="480729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45541" y="4221475"/>
            <a:ext cx="5238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3003833">
            <a:off x="2290761" y="122087"/>
            <a:ext cx="1497704" cy="1049673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/>
          <p:nvPr/>
        </p:nvSpPr>
        <p:spPr>
          <a:xfrm rot="-6210416">
            <a:off x="6219642" y="4289995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-357325" y="3069400"/>
            <a:ext cx="616800" cy="7239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46375" y="43305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2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8" name="Google Shape;218;p22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2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0" name="Google Shape;22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100" y="2131325"/>
            <a:ext cx="355057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2"/>
          <p:cNvSpPr txBox="1"/>
          <p:nvPr/>
        </p:nvSpPr>
        <p:spPr>
          <a:xfrm>
            <a:off x="1367275" y="1521725"/>
            <a:ext cx="6735900" cy="3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3: Aims and Objectives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Aims and objectives are the statements that inform your supervisor of the results that your research is going to yield.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have to derive the aims and objectives from your topic, research question or hypothesis. These are an extension of your research questions.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</p:txBody>
      </p:sp>
      <p:pic>
        <p:nvPicPr>
          <p:cNvPr id="223" name="Google Shape;223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100" y="3274325"/>
            <a:ext cx="355057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2"/>
          <p:cNvSpPr txBox="1"/>
          <p:nvPr/>
        </p:nvSpPr>
        <p:spPr>
          <a:xfrm>
            <a:off x="1024975" y="7285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A Perfect Introduction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3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3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3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3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4" name="Google Shape;234;p23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23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6" name="Google Shape;23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100" y="1750325"/>
            <a:ext cx="355057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3"/>
          <p:cNvSpPr txBox="1"/>
          <p:nvPr/>
        </p:nvSpPr>
        <p:spPr>
          <a:xfrm>
            <a:off x="1367275" y="1140725"/>
            <a:ext cx="67359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4: Significance of the research 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Significance convinces  your supervisor that the research topic is worth investigating on and that the results of this investigation will be beneficial.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must include how this research helps solve a problem, fills a gap and builds on the research that has already been done.</a:t>
            </a:r>
            <a:r>
              <a:rPr lang="en-GB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</p:txBody>
      </p:sp>
      <p:pic>
        <p:nvPicPr>
          <p:cNvPr id="239" name="Google Shape;23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100" y="2893325"/>
            <a:ext cx="355057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23"/>
          <p:cNvSpPr txBox="1"/>
          <p:nvPr/>
        </p:nvSpPr>
        <p:spPr>
          <a:xfrm>
            <a:off x="1179150" y="43422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A Perfect Introduction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4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4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4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4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4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0" name="Google Shape;250;p24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4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2" name="Google Shape;25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72225" y="2373700"/>
            <a:ext cx="355057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4"/>
          <p:cNvSpPr txBox="1"/>
          <p:nvPr/>
        </p:nvSpPr>
        <p:spPr>
          <a:xfrm>
            <a:off x="1367275" y="1140725"/>
            <a:ext cx="6735900" cy="46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5: Scope of the study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informs the reader exactly what will be covered in your research. It must include:</a:t>
            </a:r>
            <a:b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geographical area you are going to cover</a:t>
            </a:r>
            <a:b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time period your research covers</a:t>
            </a:r>
            <a:b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target population.</a:t>
            </a:r>
            <a:b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specific aspects of the problem your dissertation addresses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</p:txBody>
      </p:sp>
      <p:pic>
        <p:nvPicPr>
          <p:cNvPr id="255" name="Google Shape;255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100" y="2740925"/>
            <a:ext cx="355057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24"/>
          <p:cNvSpPr txBox="1"/>
          <p:nvPr/>
        </p:nvSpPr>
        <p:spPr>
          <a:xfrm>
            <a:off x="1179150" y="43422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A Perfect Introduction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57" name="Google Shape;257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100" y="3045725"/>
            <a:ext cx="355057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100" y="3350525"/>
            <a:ext cx="355057" cy="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5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5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5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5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5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8" name="Google Shape;268;p25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25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0" name="Google Shape;27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737" y="1650154"/>
            <a:ext cx="422025" cy="475692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25"/>
          <p:cNvSpPr txBox="1"/>
          <p:nvPr/>
        </p:nvSpPr>
        <p:spPr>
          <a:xfrm>
            <a:off x="1367275" y="1140725"/>
            <a:ext cx="6735900" cy="4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6: Outline of the dissertation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introduction may also include an outline for your whole research paper. An outline, as the name implies, should have the main headings of the chapters to come.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</p:txBody>
      </p:sp>
      <p:sp>
        <p:nvSpPr>
          <p:cNvPr id="273" name="Google Shape;273;p25"/>
          <p:cNvSpPr txBox="1"/>
          <p:nvPr/>
        </p:nvSpPr>
        <p:spPr>
          <a:xfrm>
            <a:off x="1179150" y="43422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A Perfect Introduction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6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6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6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6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6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3" name="Google Shape;283;p26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26"/>
          <p:cNvSpPr txBox="1"/>
          <p:nvPr/>
        </p:nvSpPr>
        <p:spPr>
          <a:xfrm>
            <a:off x="948775" y="576175"/>
            <a:ext cx="67857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DO’s &amp; Don'ts! </a:t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5" name="Google Shape;285;p26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6" name="Google Shape;28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7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7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7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7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7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6" name="Google Shape;296;p27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7"/>
          <p:cNvSpPr txBox="1"/>
          <p:nvPr/>
        </p:nvSpPr>
        <p:spPr>
          <a:xfrm>
            <a:off x="948775" y="8809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MAKE A CHECKLIST, SHALL WE?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8" name="Google Shape;298;p27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9" name="Google Shape;29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5350" y="3170889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5350" y="1526576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27"/>
          <p:cNvSpPr txBox="1"/>
          <p:nvPr/>
        </p:nvSpPr>
        <p:spPr>
          <a:xfrm>
            <a:off x="1672075" y="1450363"/>
            <a:ext cx="7047300" cy="5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Learned what a dissertation introduction is and why it is important to get right.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Learned how to write the five portions of the introduction in five easy steps.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Learned the things that should be avoided while writing the introduction chapter.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03" name="Google Shape;303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5350" y="2388714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Google Shape;30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872271">
            <a:off x="2979843" y="2993823"/>
            <a:ext cx="1187736" cy="1484653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28"/>
          <p:cNvSpPr/>
          <p:nvPr/>
        </p:nvSpPr>
        <p:spPr>
          <a:xfrm rot="3535712">
            <a:off x="516651" y="146963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8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8"/>
          <p:cNvSpPr/>
          <p:nvPr/>
        </p:nvSpPr>
        <p:spPr>
          <a:xfrm rot="-5400000">
            <a:off x="51513" y="475270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8"/>
          <p:cNvSpPr/>
          <p:nvPr/>
        </p:nvSpPr>
        <p:spPr>
          <a:xfrm rot="-8100000">
            <a:off x="7523262" y="3086238"/>
            <a:ext cx="1379100" cy="422025"/>
          </a:xfrm>
          <a:prstGeom prst="flowChartManualInput">
            <a:avLst/>
          </a:prstGeom>
          <a:solidFill>
            <a:schemeClr val="lt1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8"/>
          <p:cNvSpPr/>
          <p:nvPr/>
        </p:nvSpPr>
        <p:spPr>
          <a:xfrm>
            <a:off x="471887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4" name="Google Shape;314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834095">
            <a:off x="654979" y="1941488"/>
            <a:ext cx="9906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28"/>
          <p:cNvPicPr preferRelativeResize="0"/>
          <p:nvPr/>
        </p:nvPicPr>
        <p:blipFill rotWithShape="1">
          <a:blip r:embed="rId5">
            <a:alphaModFix/>
          </a:blip>
          <a:srcRect b="11039" l="0" r="11621" t="0"/>
          <a:stretch/>
        </p:blipFill>
        <p:spPr>
          <a:xfrm>
            <a:off x="6576800" y="65925"/>
            <a:ext cx="2073825" cy="15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28"/>
          <p:cNvSpPr/>
          <p:nvPr/>
        </p:nvSpPr>
        <p:spPr>
          <a:xfrm rot="8683648">
            <a:off x="4779521" y="3942649"/>
            <a:ext cx="696762" cy="580698"/>
          </a:xfrm>
          <a:prstGeom prst="flowChartExtract">
            <a:avLst/>
          </a:prstGeom>
          <a:solidFill>
            <a:schemeClr val="lt1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8"/>
          <p:cNvSpPr/>
          <p:nvPr/>
        </p:nvSpPr>
        <p:spPr>
          <a:xfrm rot="4380277">
            <a:off x="4743679" y="406563"/>
            <a:ext cx="537775" cy="480729"/>
          </a:xfrm>
          <a:prstGeom prst="flowChartExtract">
            <a:avLst/>
          </a:prstGeom>
          <a:solidFill>
            <a:srgbClr val="FEB546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8"/>
          <p:cNvSpPr/>
          <p:nvPr/>
        </p:nvSpPr>
        <p:spPr>
          <a:xfrm rot="9793951">
            <a:off x="1782477" y="3945842"/>
            <a:ext cx="603144" cy="574294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EB546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8"/>
          <p:cNvSpPr txBox="1"/>
          <p:nvPr/>
        </p:nvSpPr>
        <p:spPr>
          <a:xfrm>
            <a:off x="2336975" y="2137488"/>
            <a:ext cx="4515000" cy="646500"/>
          </a:xfrm>
          <a:prstGeom prst="rect">
            <a:avLst/>
          </a:prstGeom>
          <a:solidFill>
            <a:srgbClr val="BC1D2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LUCK!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20" name="Google Shape;320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084023">
            <a:off x="2733944" y="4550827"/>
            <a:ext cx="17049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28"/>
          <p:cNvSpPr/>
          <p:nvPr/>
        </p:nvSpPr>
        <p:spPr>
          <a:xfrm rot="4380277">
            <a:off x="-243946" y="1425613"/>
            <a:ext cx="537775" cy="480729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22" name="Google Shape;322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45541" y="4221475"/>
            <a:ext cx="5238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3003833">
            <a:off x="2290761" y="122087"/>
            <a:ext cx="1497704" cy="1049673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28"/>
          <p:cNvSpPr/>
          <p:nvPr/>
        </p:nvSpPr>
        <p:spPr>
          <a:xfrm rot="-6210416">
            <a:off x="6219642" y="4289995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8"/>
          <p:cNvSpPr/>
          <p:nvPr/>
        </p:nvSpPr>
        <p:spPr>
          <a:xfrm>
            <a:off x="-357325" y="3069400"/>
            <a:ext cx="616800" cy="7239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26" name="Google Shape;326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46375" y="43305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4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 txBox="1"/>
          <p:nvPr/>
        </p:nvSpPr>
        <p:spPr>
          <a:xfrm>
            <a:off x="9487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Starting Point!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2331838"/>
            <a:ext cx="310869" cy="3504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1770650" y="1440832"/>
            <a:ext cx="57945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7" name="Google Shape;8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2731813"/>
            <a:ext cx="310869" cy="3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3131788"/>
            <a:ext cx="310869" cy="3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3531763"/>
            <a:ext cx="310869" cy="3504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/>
        </p:nvSpPr>
        <p:spPr>
          <a:xfrm>
            <a:off x="1702775" y="1440825"/>
            <a:ext cx="6419700" cy="26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 we will be covering the following steps</a:t>
            </a: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What is a dissertation introduction? 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T</a:t>
            </a:r>
            <a:r>
              <a:rPr lang="en-GB" sz="2000">
                <a:solidFill>
                  <a:srgbClr val="404040"/>
                </a:solidFill>
              </a:rPr>
              <a:t>he purpose of an introduction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404040"/>
                </a:solidFill>
              </a:rPr>
              <a:t>Why you need to get the introduction right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Steps to writing a perfect introduction 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9487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A Dissertation Introduction: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3" name="Google Shape;103;p15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 txBox="1"/>
          <p:nvPr/>
        </p:nvSpPr>
        <p:spPr>
          <a:xfrm>
            <a:off x="1274100" y="1510509"/>
            <a:ext cx="6595800" cy="29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introduction helps your professors understand the topic, the research problem, the scope of study.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 provides a little background of </a:t>
            </a:r>
            <a:r>
              <a:rPr lang="en-GB" sz="21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</a:t>
            </a:r>
            <a:r>
              <a:rPr lang="en-GB" sz="21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study and highlights the importance and main objectives.  </a:t>
            </a:r>
            <a:endParaRPr sz="1100">
              <a:solidFill>
                <a:srgbClr val="0E101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5" name="Google Shape;10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7075" y="2362700"/>
            <a:ext cx="422025" cy="47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3275" y="1555375"/>
            <a:ext cx="422025" cy="47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6225" y="3071550"/>
            <a:ext cx="422025" cy="475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6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1555250" y="1377450"/>
            <a:ext cx="6864900" cy="29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main purpose of introduction is to set a the stage for your research and set your readers up for what is to come. </a:t>
            </a: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19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3225" y="1834641"/>
            <a:ext cx="422025" cy="475682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/>
        </p:nvSpPr>
        <p:spPr>
          <a:xfrm>
            <a:off x="9487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Purpose Of An </a:t>
            </a: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</a:t>
            </a: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7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17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7"/>
          <p:cNvSpPr txBox="1"/>
          <p:nvPr/>
        </p:nvSpPr>
        <p:spPr>
          <a:xfrm>
            <a:off x="1024975" y="7285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You Need To Get The Introduction Right?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5" name="Google Shape;135;p17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1119925" y="1537300"/>
            <a:ext cx="6595800" cy="46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Getting your introduction right is important because it helps form the right first impression on your evaluator, which helps score a good grade.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Otherwise</a:t>
            </a: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you will be putting your grade at risk.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7" name="Google Shape;13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7075" y="15830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7075" y="26498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7075" y="3183238"/>
            <a:ext cx="266250" cy="3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8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18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8"/>
          <p:cNvSpPr txBox="1"/>
          <p:nvPr/>
        </p:nvSpPr>
        <p:spPr>
          <a:xfrm>
            <a:off x="1024975" y="7285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A Perfect Introduction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2" name="Google Shape;152;p18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8"/>
          <p:cNvSpPr txBox="1"/>
          <p:nvPr/>
        </p:nvSpPr>
        <p:spPr>
          <a:xfrm>
            <a:off x="1367275" y="1225050"/>
            <a:ext cx="6595800" cy="50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latin typeface="Comic Sans MS"/>
                <a:ea typeface="Comic Sans MS"/>
                <a:cs typeface="Comic Sans MS"/>
                <a:sym typeface="Comic Sans MS"/>
              </a:rPr>
              <a:t>You introduction must include the following topics: </a:t>
            </a:r>
            <a:r>
              <a:rPr b="1" lang="en-GB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Background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Problem statement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Aims and objectives 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Significance of research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scope and limitations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Outline of the research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4" name="Google Shape;15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18116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28022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31070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24212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34880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2116438"/>
            <a:ext cx="266250" cy="3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/>
        </p:nvSpPr>
        <p:spPr>
          <a:xfrm>
            <a:off x="0" y="-130625"/>
            <a:ext cx="88986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9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0" name="Google Shape;170;p19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9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2" name="Google Shape;17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700" y="1750327"/>
            <a:ext cx="538375" cy="606816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9"/>
          <p:cNvSpPr txBox="1"/>
          <p:nvPr/>
        </p:nvSpPr>
        <p:spPr>
          <a:xfrm>
            <a:off x="1367275" y="1445525"/>
            <a:ext cx="6735900" cy="3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1: Research Background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background informs the supervisor why your topic is important.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helps justify the importance of the study.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must discuss important concepts related to your </a:t>
            </a: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research</a:t>
            </a: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topic in the introduction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5" name="Google Shape;17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700" y="2436127"/>
            <a:ext cx="538375" cy="606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700" y="2969527"/>
            <a:ext cx="538375" cy="606816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9"/>
          <p:cNvSpPr txBox="1"/>
          <p:nvPr/>
        </p:nvSpPr>
        <p:spPr>
          <a:xfrm>
            <a:off x="1024975" y="7285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A Perfect Introduction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0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0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0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0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7" name="Google Shape;187;p20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0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9" name="Google Shape;18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7500" y="2131325"/>
            <a:ext cx="355057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0"/>
          <p:cNvSpPr txBox="1"/>
          <p:nvPr/>
        </p:nvSpPr>
        <p:spPr>
          <a:xfrm>
            <a:off x="1367275" y="1521725"/>
            <a:ext cx="6735900" cy="24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2</a:t>
            </a: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Research</a:t>
            </a: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Problem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problem statement tells the evaluator why you are conducting this research and what purpose it will serve.</a:t>
            </a:r>
            <a:br>
              <a:rPr lang="en-GB" sz="2000">
                <a:solidFill>
                  <a:srgbClr val="404040"/>
                </a:solidFill>
              </a:rPr>
            </a:b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must write your research problem in a clear and concise manner </a:t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92" name="Google Shape;19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7500" y="3121925"/>
            <a:ext cx="355057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0"/>
          <p:cNvSpPr txBox="1"/>
          <p:nvPr/>
        </p:nvSpPr>
        <p:spPr>
          <a:xfrm>
            <a:off x="1024975" y="7285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A Perfect Introduction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1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3" name="Google Shape;203;p21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1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5" name="Google Shape;2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098" y="2035083"/>
            <a:ext cx="422025" cy="475692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1"/>
          <p:cNvSpPr txBox="1"/>
          <p:nvPr/>
        </p:nvSpPr>
        <p:spPr>
          <a:xfrm>
            <a:off x="1367275" y="1521725"/>
            <a:ext cx="67359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2: Research Problem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problem statement helps reader understand the direction you will proceed in and the areas your study will cover. 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8" name="Google Shape;208;p21"/>
          <p:cNvSpPr txBox="1"/>
          <p:nvPr/>
        </p:nvSpPr>
        <p:spPr>
          <a:xfrm>
            <a:off x="1024975" y="7285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A Perfect Introduction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