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e5002334a3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e5002334a3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e5002334a3_0_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e5002334a3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e5002334a3_0_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e5002334a3_0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e5002334a3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e5002334a3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e5002334a3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e5002334a3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e5002334a3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e5002334a3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e5002334a3_0_2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e5002334a3_0_2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e5002334a3_0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e5002334a3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443f4003c_0_2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443f4003c_0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5002334a3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5002334a3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e500237a3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e500237a3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5002334a3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e5002334a3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e5002334a3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e5002334a3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e5002334a3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e5002334a3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e5002334a3_0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e5002334a3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e5002334a3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e5002334a3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6.png"/><Relationship Id="rId8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6.png"/><Relationship Id="rId8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7872271">
            <a:off x="2979843" y="2993823"/>
            <a:ext cx="1187736" cy="148465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 rot="3535712">
            <a:off x="516651" y="146963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 rot="-5400000">
            <a:off x="51513" y="475270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 rot="-8100000">
            <a:off x="7523262" y="3086238"/>
            <a:ext cx="1379100" cy="422025"/>
          </a:xfrm>
          <a:prstGeom prst="flowChartManualInput">
            <a:avLst/>
          </a:prstGeom>
          <a:solidFill>
            <a:schemeClr val="lt1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471887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834095">
            <a:off x="654979" y="1941488"/>
            <a:ext cx="99060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5">
            <a:alphaModFix/>
          </a:blip>
          <a:srcRect b="11039" l="0" r="11621" t="0"/>
          <a:stretch/>
        </p:blipFill>
        <p:spPr>
          <a:xfrm>
            <a:off x="6576800" y="65925"/>
            <a:ext cx="2073825" cy="1589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/>
          <p:nvPr/>
        </p:nvSpPr>
        <p:spPr>
          <a:xfrm rot="8683648">
            <a:off x="4779521" y="3942649"/>
            <a:ext cx="696762" cy="580698"/>
          </a:xfrm>
          <a:prstGeom prst="flowChartExtract">
            <a:avLst/>
          </a:prstGeom>
          <a:solidFill>
            <a:schemeClr val="lt1"/>
          </a:solidFill>
          <a:ln cap="flat" cmpd="sng" w="381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1237425" y="1391200"/>
            <a:ext cx="64326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Steps To Write Critical Literature Review For Your Dissertation</a:t>
            </a:r>
            <a:r>
              <a:rPr lang="en-GB" sz="2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4" name="Google Shape;64;p13"/>
          <p:cNvSpPr/>
          <p:nvPr/>
        </p:nvSpPr>
        <p:spPr>
          <a:xfrm rot="4380277">
            <a:off x="4743679" y="406563"/>
            <a:ext cx="537775" cy="480729"/>
          </a:xfrm>
          <a:prstGeom prst="flowChartExtract">
            <a:avLst/>
          </a:prstGeom>
          <a:solidFill>
            <a:srgbClr val="FEB546"/>
          </a:solidFill>
          <a:ln cap="flat" cmpd="sng" w="381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 rot="9793951">
            <a:off x="1782477" y="3945842"/>
            <a:ext cx="603144" cy="574294"/>
          </a:xfrm>
          <a:prstGeom prst="pie">
            <a:avLst>
              <a:gd fmla="val 0" name="adj1"/>
              <a:gd fmla="val 16200000" name="adj2"/>
            </a:avLst>
          </a:prstGeom>
          <a:solidFill>
            <a:srgbClr val="FEB546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1360750" y="2475850"/>
            <a:ext cx="6338700" cy="646500"/>
          </a:xfrm>
          <a:prstGeom prst="rect">
            <a:avLst/>
          </a:prstGeom>
          <a:solidFill>
            <a:srgbClr val="BC1D2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complete guide by Dr. Stephen</a:t>
            </a:r>
            <a:endParaRPr sz="3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1084023">
            <a:off x="2733944" y="4550827"/>
            <a:ext cx="1704975" cy="4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3"/>
          <p:cNvSpPr/>
          <p:nvPr/>
        </p:nvSpPr>
        <p:spPr>
          <a:xfrm rot="4380277">
            <a:off x="-243946" y="1425613"/>
            <a:ext cx="537775" cy="480729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245541" y="4221475"/>
            <a:ext cx="52387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-3003833">
            <a:off x="2290761" y="122087"/>
            <a:ext cx="1497704" cy="1049673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/>
          <p:cNvSpPr/>
          <p:nvPr/>
        </p:nvSpPr>
        <p:spPr>
          <a:xfrm rot="-6210416">
            <a:off x="6219642" y="4289995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-357325" y="3069400"/>
            <a:ext cx="616800" cy="723900"/>
          </a:xfrm>
          <a:prstGeom prst="blockArc">
            <a:avLst>
              <a:gd fmla="val 10800000" name="adj1"/>
              <a:gd fmla="val 0" name="adj2"/>
              <a:gd fmla="val 25000" name="adj3"/>
            </a:avLst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3" name="Google Shape;73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146375" y="4330501"/>
            <a:ext cx="2073825" cy="643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2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2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2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2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2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7" name="Google Shape;217;p22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22"/>
          <p:cNvSpPr txBox="1"/>
          <p:nvPr/>
        </p:nvSpPr>
        <p:spPr>
          <a:xfrm>
            <a:off x="1024975" y="423775"/>
            <a:ext cx="678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A Professional Guide To Write Best Literature Reviews!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9" name="Google Shape;219;p22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20" name="Google Shape;220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5700" y="2990176"/>
            <a:ext cx="422025" cy="475662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22"/>
          <p:cNvSpPr txBox="1"/>
          <p:nvPr/>
        </p:nvSpPr>
        <p:spPr>
          <a:xfrm>
            <a:off x="1138575" y="1449900"/>
            <a:ext cx="7047300" cy="30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Step: 5 Critical reading and analysis of ideas:</a:t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have brainstormed through your literature, it is time to critically read and analyze your ideas.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Preventive measures are better than regret and agonies</a:t>
            </a: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23" name="Google Shape;223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5700" y="2261714"/>
            <a:ext cx="422025" cy="475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3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3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3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3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3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33" name="Google Shape;233;p23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23"/>
          <p:cNvSpPr txBox="1"/>
          <p:nvPr/>
        </p:nvSpPr>
        <p:spPr>
          <a:xfrm>
            <a:off x="948775" y="576175"/>
            <a:ext cx="678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Would You Write Your Literature Review?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35" name="Google Shape;235;p23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36" name="Google Shape;236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23"/>
          <p:cNvSpPr txBox="1"/>
          <p:nvPr/>
        </p:nvSpPr>
        <p:spPr>
          <a:xfrm>
            <a:off x="1611700" y="1530163"/>
            <a:ext cx="7047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Introduction</a:t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38" name="Google Shape;238;p23"/>
          <p:cNvSpPr txBox="1"/>
          <p:nvPr/>
        </p:nvSpPr>
        <p:spPr>
          <a:xfrm>
            <a:off x="1545250" y="2145375"/>
            <a:ext cx="7047300" cy="12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Inform readers about the problem statement of your research.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Highlight the research gap that you have identified.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39" name="Google Shape;239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23225" y="2145364"/>
            <a:ext cx="422025" cy="47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23225" y="2945476"/>
            <a:ext cx="422025" cy="475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4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4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4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24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4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50" name="Google Shape;250;p24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24"/>
          <p:cNvSpPr txBox="1"/>
          <p:nvPr/>
        </p:nvSpPr>
        <p:spPr>
          <a:xfrm>
            <a:off x="948775" y="576175"/>
            <a:ext cx="678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Would You Write Your Literature Review?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2" name="Google Shape;252;p24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53" name="Google Shape;253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24"/>
          <p:cNvSpPr txBox="1"/>
          <p:nvPr/>
        </p:nvSpPr>
        <p:spPr>
          <a:xfrm>
            <a:off x="1611700" y="1530163"/>
            <a:ext cx="7047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Introduction</a:t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5" name="Google Shape;255;p24"/>
          <p:cNvSpPr txBox="1"/>
          <p:nvPr/>
        </p:nvSpPr>
        <p:spPr>
          <a:xfrm>
            <a:off x="1545250" y="2022775"/>
            <a:ext cx="7047300" cy="2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Specify the amount of times this research has been conducted on your topic to give it a UNIQUE READING POINT.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may discuss the objectives of your research in this section as  well.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56" name="Google Shape;256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23225" y="2019889"/>
            <a:ext cx="422025" cy="47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23225" y="3122151"/>
            <a:ext cx="422025" cy="475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5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25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5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25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5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67" name="Google Shape;267;p25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25"/>
          <p:cNvSpPr txBox="1"/>
          <p:nvPr/>
        </p:nvSpPr>
        <p:spPr>
          <a:xfrm>
            <a:off x="948775" y="576175"/>
            <a:ext cx="678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Would You Write Your Literature Review?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9" name="Google Shape;269;p25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70" name="Google Shape;270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85250" y="2899439"/>
            <a:ext cx="422025" cy="475662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Google Shape;272;p25"/>
          <p:cNvSpPr txBox="1"/>
          <p:nvPr/>
        </p:nvSpPr>
        <p:spPr>
          <a:xfrm>
            <a:off x="1789300" y="1530475"/>
            <a:ext cx="7047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Body</a:t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73" name="Google Shape;273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85250" y="2495539"/>
            <a:ext cx="422025" cy="475662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25"/>
          <p:cNvSpPr txBox="1"/>
          <p:nvPr/>
        </p:nvSpPr>
        <p:spPr>
          <a:xfrm>
            <a:off x="1507275" y="2080213"/>
            <a:ext cx="7047300" cy="28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is the essence of your literature review.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well-structured paragraphs in your main body.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Divide the body into sub-topics like theme, methodology, discussion points, or relevant data that helped identify the research gap.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75" name="Google Shape;275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85250" y="2080226"/>
            <a:ext cx="422025" cy="475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6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6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26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6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26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85" name="Google Shape;285;p26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26"/>
          <p:cNvSpPr txBox="1"/>
          <p:nvPr/>
        </p:nvSpPr>
        <p:spPr>
          <a:xfrm>
            <a:off x="948775" y="576175"/>
            <a:ext cx="678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Would You Write Your Literature Review?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87" name="Google Shape;287;p26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88" name="Google Shape;288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84575" y="3278939"/>
            <a:ext cx="422025" cy="475662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26"/>
          <p:cNvSpPr txBox="1"/>
          <p:nvPr/>
        </p:nvSpPr>
        <p:spPr>
          <a:xfrm>
            <a:off x="1195875" y="1585750"/>
            <a:ext cx="7047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Conclusion</a:t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91" name="Google Shape;291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84575" y="2166876"/>
            <a:ext cx="422025" cy="475662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26"/>
          <p:cNvSpPr txBox="1"/>
          <p:nvPr/>
        </p:nvSpPr>
        <p:spPr>
          <a:xfrm>
            <a:off x="1406600" y="2154538"/>
            <a:ext cx="7047300" cy="2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conclusion of your literature review, you are going to highlight your research gap which is the problem statement of your research.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will get a chance to express your own opinion – nothing is greater than having the freedom of speech!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7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7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7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7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7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02" name="Google Shape;302;p27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27"/>
          <p:cNvSpPr txBox="1"/>
          <p:nvPr/>
        </p:nvSpPr>
        <p:spPr>
          <a:xfrm>
            <a:off x="948775" y="576175"/>
            <a:ext cx="67857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DO’s &amp; Don'ts! </a:t>
            </a:r>
            <a:endParaRPr b="1" sz="2500" u="sng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500" u="sng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 u="sng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04" name="Google Shape;304;p27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05" name="Google Shape;305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2712" y="1117350"/>
            <a:ext cx="8418576" cy="290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8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8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8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8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8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16" name="Google Shape;316;p28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p28"/>
          <p:cNvSpPr txBox="1"/>
          <p:nvPr/>
        </p:nvSpPr>
        <p:spPr>
          <a:xfrm>
            <a:off x="948775" y="880975"/>
            <a:ext cx="6785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LET’S MAKE A CHECKLIST, SHALL WE?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18" name="Google Shape;318;p28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19" name="Google Shape;319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59150" y="2789889"/>
            <a:ext cx="422025" cy="47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59150" y="1450376"/>
            <a:ext cx="422025" cy="475662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Google Shape;322;p28"/>
          <p:cNvSpPr txBox="1"/>
          <p:nvPr/>
        </p:nvSpPr>
        <p:spPr>
          <a:xfrm>
            <a:off x="1672075" y="1450363"/>
            <a:ext cx="7047300" cy="45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Learned about literature review.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Learned about its importance.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Researched on the topic.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Understood the steps involved in research for literature review.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Understood the steps to write and frame literature review.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23" name="Google Shape;323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59150" y="1882301"/>
            <a:ext cx="422025" cy="47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59150" y="2312514"/>
            <a:ext cx="422025" cy="47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59150" y="3395389"/>
            <a:ext cx="422025" cy="475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" name="Google Shape;33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7872271">
            <a:off x="2979843" y="2993823"/>
            <a:ext cx="1187736" cy="1484653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29"/>
          <p:cNvSpPr/>
          <p:nvPr/>
        </p:nvSpPr>
        <p:spPr>
          <a:xfrm rot="3535712">
            <a:off x="516651" y="146963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29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9"/>
          <p:cNvSpPr/>
          <p:nvPr/>
        </p:nvSpPr>
        <p:spPr>
          <a:xfrm rot="-5400000">
            <a:off x="51513" y="475270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9"/>
          <p:cNvSpPr/>
          <p:nvPr/>
        </p:nvSpPr>
        <p:spPr>
          <a:xfrm rot="-8100000">
            <a:off x="7523262" y="3086238"/>
            <a:ext cx="1379100" cy="422025"/>
          </a:xfrm>
          <a:prstGeom prst="flowChartManualInput">
            <a:avLst/>
          </a:prstGeom>
          <a:solidFill>
            <a:schemeClr val="lt1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29"/>
          <p:cNvSpPr/>
          <p:nvPr/>
        </p:nvSpPr>
        <p:spPr>
          <a:xfrm>
            <a:off x="471887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36" name="Google Shape;336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834095">
            <a:off x="654979" y="1941488"/>
            <a:ext cx="99060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29"/>
          <p:cNvPicPr preferRelativeResize="0"/>
          <p:nvPr/>
        </p:nvPicPr>
        <p:blipFill rotWithShape="1">
          <a:blip r:embed="rId5">
            <a:alphaModFix/>
          </a:blip>
          <a:srcRect b="11039" l="0" r="11621" t="0"/>
          <a:stretch/>
        </p:blipFill>
        <p:spPr>
          <a:xfrm>
            <a:off x="6576800" y="65925"/>
            <a:ext cx="2073825" cy="1589400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p29"/>
          <p:cNvSpPr/>
          <p:nvPr/>
        </p:nvSpPr>
        <p:spPr>
          <a:xfrm rot="8683648">
            <a:off x="4779521" y="3942649"/>
            <a:ext cx="696762" cy="580698"/>
          </a:xfrm>
          <a:prstGeom prst="flowChartExtract">
            <a:avLst/>
          </a:prstGeom>
          <a:solidFill>
            <a:schemeClr val="lt1"/>
          </a:solidFill>
          <a:ln cap="flat" cmpd="sng" w="381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9"/>
          <p:cNvSpPr/>
          <p:nvPr/>
        </p:nvSpPr>
        <p:spPr>
          <a:xfrm rot="4380277">
            <a:off x="4743679" y="406563"/>
            <a:ext cx="537775" cy="480729"/>
          </a:xfrm>
          <a:prstGeom prst="flowChartExtract">
            <a:avLst/>
          </a:prstGeom>
          <a:solidFill>
            <a:srgbClr val="FEB546"/>
          </a:solidFill>
          <a:ln cap="flat" cmpd="sng" w="381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9"/>
          <p:cNvSpPr/>
          <p:nvPr/>
        </p:nvSpPr>
        <p:spPr>
          <a:xfrm rot="9793951">
            <a:off x="1782477" y="3945842"/>
            <a:ext cx="603144" cy="574294"/>
          </a:xfrm>
          <a:prstGeom prst="pie">
            <a:avLst>
              <a:gd fmla="val 0" name="adj1"/>
              <a:gd fmla="val 16200000" name="adj2"/>
            </a:avLst>
          </a:prstGeom>
          <a:solidFill>
            <a:srgbClr val="FEB546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9"/>
          <p:cNvSpPr txBox="1"/>
          <p:nvPr/>
        </p:nvSpPr>
        <p:spPr>
          <a:xfrm>
            <a:off x="2336975" y="2137488"/>
            <a:ext cx="4515000" cy="646500"/>
          </a:xfrm>
          <a:prstGeom prst="rect">
            <a:avLst/>
          </a:prstGeom>
          <a:solidFill>
            <a:srgbClr val="BC1D2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GOOD LUCK!</a:t>
            </a:r>
            <a:endParaRPr sz="3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42" name="Google Shape;342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1084023">
            <a:off x="2733944" y="4550827"/>
            <a:ext cx="1704975" cy="4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29"/>
          <p:cNvSpPr/>
          <p:nvPr/>
        </p:nvSpPr>
        <p:spPr>
          <a:xfrm rot="4380277">
            <a:off x="-243946" y="1425613"/>
            <a:ext cx="537775" cy="480729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44" name="Google Shape;344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245541" y="4221475"/>
            <a:ext cx="52387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-3003833">
            <a:off x="2290761" y="122087"/>
            <a:ext cx="1497704" cy="1049673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Google Shape;346;p29"/>
          <p:cNvSpPr/>
          <p:nvPr/>
        </p:nvSpPr>
        <p:spPr>
          <a:xfrm rot="-6210416">
            <a:off x="6219642" y="4289995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9"/>
          <p:cNvSpPr/>
          <p:nvPr/>
        </p:nvSpPr>
        <p:spPr>
          <a:xfrm>
            <a:off x="-357325" y="3069400"/>
            <a:ext cx="616800" cy="723900"/>
          </a:xfrm>
          <a:prstGeom prst="blockArc">
            <a:avLst>
              <a:gd fmla="val 10800000" name="adj1"/>
              <a:gd fmla="val 0" name="adj2"/>
              <a:gd fmla="val 25000" name="adj3"/>
            </a:avLst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48" name="Google Shape;348;p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146375" y="4330501"/>
            <a:ext cx="2073825" cy="643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4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4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4"/>
          <p:cNvSpPr txBox="1"/>
          <p:nvPr/>
        </p:nvSpPr>
        <p:spPr>
          <a:xfrm>
            <a:off x="948775" y="728575"/>
            <a:ext cx="6785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Starting Point!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5" name="Google Shape;8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9781" y="2331838"/>
            <a:ext cx="310869" cy="3504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4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4"/>
          <p:cNvSpPr txBox="1"/>
          <p:nvPr/>
        </p:nvSpPr>
        <p:spPr>
          <a:xfrm>
            <a:off x="1770650" y="1440832"/>
            <a:ext cx="5794500" cy="30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dissertation has its five chapters which are:</a:t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</a:rPr>
              <a:t>Introduction and Abstract</a:t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</a:rPr>
              <a:t>Literature Review</a:t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</a:rPr>
              <a:t>Methodology</a:t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</a:rPr>
              <a:t>Data Analysis &amp; Discussion</a:t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</a:rPr>
              <a:t>Conclusion/Recommendation</a:t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8" name="Google Shape;8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9781" y="2731813"/>
            <a:ext cx="310869" cy="35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9781" y="3131788"/>
            <a:ext cx="310869" cy="35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9781" y="3531763"/>
            <a:ext cx="310869" cy="35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9781" y="3931738"/>
            <a:ext cx="310869" cy="35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5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5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5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5"/>
          <p:cNvSpPr txBox="1"/>
          <p:nvPr/>
        </p:nvSpPr>
        <p:spPr>
          <a:xfrm>
            <a:off x="948775" y="728575"/>
            <a:ext cx="6785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Define Literature Review: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4" name="Google Shape;104;p15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5"/>
          <p:cNvSpPr txBox="1"/>
          <p:nvPr/>
        </p:nvSpPr>
        <p:spPr>
          <a:xfrm>
            <a:off x="1542050" y="1364625"/>
            <a:ext cx="6595800" cy="30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“Literature review is the critical analysis of previously researched data on a respective topic”</a:t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Literature review helps identify problems or gaps in existing researches.</a:t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Literature Review holds 30% weightage of the entire dissertation</a:t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6" name="Google Shape;10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24825" y="3395366"/>
            <a:ext cx="422025" cy="475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6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6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6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6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16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6"/>
          <p:cNvSpPr txBox="1"/>
          <p:nvPr/>
        </p:nvSpPr>
        <p:spPr>
          <a:xfrm>
            <a:off x="1101175" y="804775"/>
            <a:ext cx="6785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Need To Write Literature Review: </a:t>
            </a: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9" name="Google Shape;119;p16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6"/>
          <p:cNvSpPr txBox="1"/>
          <p:nvPr/>
        </p:nvSpPr>
        <p:spPr>
          <a:xfrm>
            <a:off x="1555250" y="1377450"/>
            <a:ext cx="68649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Literature review helps set the purpose for your dissertation. </a:t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literature review also enlightens the reader with critical review of the information you have found regarding the topic. </a:t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research without literature review is like driving on a road with no   turns – that’s right! There will be no destination.</a:t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1" name="Google Shape;12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3225" y="1377441"/>
            <a:ext cx="422025" cy="475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3225" y="2139441"/>
            <a:ext cx="422025" cy="475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3225" y="3316216"/>
            <a:ext cx="422025" cy="475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7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7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7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7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4" name="Google Shape;134;p17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7"/>
          <p:cNvSpPr txBox="1"/>
          <p:nvPr/>
        </p:nvSpPr>
        <p:spPr>
          <a:xfrm>
            <a:off x="1024975" y="728575"/>
            <a:ext cx="678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A Professional Guide To Write Best Literature Reviews!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6" name="Google Shape;136;p17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7"/>
          <p:cNvSpPr txBox="1"/>
          <p:nvPr/>
        </p:nvSpPr>
        <p:spPr>
          <a:xfrm>
            <a:off x="1855300" y="1825725"/>
            <a:ext cx="6595800" cy="40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be broken down into two parts;</a:t>
            </a:r>
            <a: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Searching for your literature </a:t>
            </a:r>
            <a:b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Writing the literature review </a:t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8" name="Google Shape;13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67275" y="2625477"/>
            <a:ext cx="538375" cy="6068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67275" y="3407677"/>
            <a:ext cx="538375" cy="606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8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8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8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8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8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0" name="Google Shape;150;p18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8"/>
          <p:cNvSpPr txBox="1"/>
          <p:nvPr/>
        </p:nvSpPr>
        <p:spPr>
          <a:xfrm>
            <a:off x="1024975" y="728575"/>
            <a:ext cx="678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A Professional Guide To Write Best Literature Reviews!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2" name="Google Shape;152;p18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8"/>
          <p:cNvSpPr txBox="1"/>
          <p:nvPr/>
        </p:nvSpPr>
        <p:spPr>
          <a:xfrm>
            <a:off x="1855300" y="1825725"/>
            <a:ext cx="65958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would you search for your literature? </a:t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54" name="Google Shape;15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43475" y="3131802"/>
            <a:ext cx="538375" cy="606816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8"/>
          <p:cNvSpPr txBox="1"/>
          <p:nvPr/>
        </p:nvSpPr>
        <p:spPr>
          <a:xfrm>
            <a:off x="1779400" y="2405338"/>
            <a:ext cx="6595800" cy="26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Step: 1 Go through the relevant data: </a:t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data that you gather should highly compliment your research topic.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9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9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9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9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6" name="Google Shape;166;p19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9"/>
          <p:cNvSpPr txBox="1"/>
          <p:nvPr/>
        </p:nvSpPr>
        <p:spPr>
          <a:xfrm>
            <a:off x="1024975" y="423775"/>
            <a:ext cx="678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A Professional Guide To Write Best Literature Reviews!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8" name="Google Shape;168;p19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9" name="Google Shape;16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09100" y="1707714"/>
            <a:ext cx="422025" cy="475662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19"/>
          <p:cNvSpPr txBox="1"/>
          <p:nvPr/>
        </p:nvSpPr>
        <p:spPr>
          <a:xfrm>
            <a:off x="1671975" y="1297500"/>
            <a:ext cx="7047300" cy="45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Step: 2 Parameters to select the sources: </a:t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Start by reading the abstract of previous studies, this can help   understand importance and originality of these researches.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Skim through the bibliography to judge how up-to-date and relevant the data is.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Keep track of the citation count on google scholar, high citation count promises authenticity of data.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72" name="Google Shape;172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49950" y="2789376"/>
            <a:ext cx="422025" cy="47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09100" y="3633851"/>
            <a:ext cx="422025" cy="475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0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20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0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0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0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3" name="Google Shape;183;p20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0"/>
          <p:cNvSpPr txBox="1"/>
          <p:nvPr/>
        </p:nvSpPr>
        <p:spPr>
          <a:xfrm>
            <a:off x="1024975" y="423775"/>
            <a:ext cx="678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A Professional Guide To Write Best Literature Reviews!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5" name="Google Shape;185;p20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6" name="Google Shape;186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16550" y="1907089"/>
            <a:ext cx="422025" cy="475662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20"/>
          <p:cNvSpPr txBox="1"/>
          <p:nvPr/>
        </p:nvSpPr>
        <p:spPr>
          <a:xfrm>
            <a:off x="1595775" y="1449900"/>
            <a:ext cx="7047300" cy="28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Step: 3 Identify themes, debates and gaps: </a:t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STRATEGY TO STUDY DATA </a:t>
            </a:r>
            <a:b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Critically read, brainstorm and evaluate the data.</a:t>
            </a:r>
            <a:b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 OBSERVE! </a:t>
            </a:r>
            <a:b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Jot down the patterns, themes and arguments, in favor or against,  the data.</a:t>
            </a: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89" name="Google Shape;189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16550" y="2981751"/>
            <a:ext cx="422025" cy="475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1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1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1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1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1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9" name="Google Shape;199;p21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21"/>
          <p:cNvSpPr txBox="1"/>
          <p:nvPr/>
        </p:nvSpPr>
        <p:spPr>
          <a:xfrm>
            <a:off x="1024975" y="423775"/>
            <a:ext cx="678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A Professional Guide To Write Best Literature Reviews!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1" name="Google Shape;201;p21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2" name="Google Shape;20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09100" y="2990176"/>
            <a:ext cx="422025" cy="475662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21"/>
          <p:cNvSpPr txBox="1"/>
          <p:nvPr/>
        </p:nvSpPr>
        <p:spPr>
          <a:xfrm>
            <a:off x="1671975" y="1297500"/>
            <a:ext cx="7047300" cy="267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Step: 4 Structure the literature review: </a:t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are few techniques to structure literature review;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Chronological</a:t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Thematic</a:t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Methodological</a:t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Theoretical</a:t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05" name="Google Shape;205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09100" y="3387326"/>
            <a:ext cx="422025" cy="47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09100" y="2571739"/>
            <a:ext cx="422025" cy="47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09100" y="2109314"/>
            <a:ext cx="422025" cy="475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