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e73118b215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e73118b215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e5002334a3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e5002334a3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e5aeff3fab_2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e5aeff3fab_2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e5002334a3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8" name="Google Shape;258;ge5002334a3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e73118b215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4" name="Google Shape;274;ge73118b215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e5002334a3_0_2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e5002334a3_0_2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ge5002334a3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e5002334a3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e443f4003c_0_2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e443f4003c_0_2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e5002334a3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e5002334a3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e500237a38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e500237a3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e73118b21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e73118b21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e73118b215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e73118b215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e73118b215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e73118b215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e73118b215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e73118b215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e73118b215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e73118b215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4.png"/><Relationship Id="rId9" Type="http://schemas.openxmlformats.org/officeDocument/2006/relationships/image" Target="../media/image7.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5.png"/><Relationship Id="rId8"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5.png"/><Relationship Id="rId4" Type="http://schemas.openxmlformats.org/officeDocument/2006/relationships/image" Target="../media/image2.png"/><Relationship Id="rId5"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5.png"/><Relationship Id="rId6"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png"/><Relationship Id="rId4" Type="http://schemas.openxmlformats.org/officeDocument/2006/relationships/image" Target="../media/image4.png"/><Relationship Id="rId9" Type="http://schemas.openxmlformats.org/officeDocument/2006/relationships/image" Target="../media/image7.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5.png"/><Relationship Id="rId8"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5.png"/><Relationship Id="rId5"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rot="7872271">
            <a:off x="2979843" y="2993823"/>
            <a:ext cx="1187736" cy="1484653"/>
          </a:xfrm>
          <a:prstGeom prst="rect">
            <a:avLst/>
          </a:prstGeom>
          <a:noFill/>
          <a:ln>
            <a:noFill/>
          </a:ln>
        </p:spPr>
      </p:pic>
      <p:sp>
        <p:nvSpPr>
          <p:cNvPr id="55" name="Google Shape;55;p13"/>
          <p:cNvSpPr/>
          <p:nvPr/>
        </p:nvSpPr>
        <p:spPr>
          <a:xfrm rot="3535712">
            <a:off x="516651" y="146963"/>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p:nvPr/>
        </p:nvSpPr>
        <p:spPr>
          <a:xfrm rot="-5400000">
            <a:off x="51513" y="475270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3"/>
          <p:cNvSpPr/>
          <p:nvPr/>
        </p:nvSpPr>
        <p:spPr>
          <a:xfrm rot="-8100000">
            <a:off x="7523262" y="3086238"/>
            <a:ext cx="1379100" cy="422025"/>
          </a:xfrm>
          <a:prstGeom prst="flowChartManualInput">
            <a:avLst/>
          </a:prstGeom>
          <a:solidFill>
            <a:schemeClr val="lt1"/>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3"/>
          <p:cNvSpPr/>
          <p:nvPr/>
        </p:nvSpPr>
        <p:spPr>
          <a:xfrm>
            <a:off x="471887"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0" name="Google Shape;60;p13"/>
          <p:cNvPicPr preferRelativeResize="0"/>
          <p:nvPr/>
        </p:nvPicPr>
        <p:blipFill>
          <a:blip r:embed="rId4">
            <a:alphaModFix/>
          </a:blip>
          <a:stretch>
            <a:fillRect/>
          </a:stretch>
        </p:blipFill>
        <p:spPr>
          <a:xfrm rot="1834095">
            <a:off x="654979" y="1941488"/>
            <a:ext cx="990600" cy="762000"/>
          </a:xfrm>
          <a:prstGeom prst="rect">
            <a:avLst/>
          </a:prstGeom>
          <a:noFill/>
          <a:ln>
            <a:noFill/>
          </a:ln>
        </p:spPr>
      </p:pic>
      <p:pic>
        <p:nvPicPr>
          <p:cNvPr id="61" name="Google Shape;61;p13"/>
          <p:cNvPicPr preferRelativeResize="0"/>
          <p:nvPr/>
        </p:nvPicPr>
        <p:blipFill rotWithShape="1">
          <a:blip r:embed="rId5">
            <a:alphaModFix/>
          </a:blip>
          <a:srcRect b="11039" l="0" r="11621" t="0"/>
          <a:stretch/>
        </p:blipFill>
        <p:spPr>
          <a:xfrm>
            <a:off x="6576800" y="65925"/>
            <a:ext cx="2073825" cy="1589400"/>
          </a:xfrm>
          <a:prstGeom prst="rect">
            <a:avLst/>
          </a:prstGeom>
          <a:noFill/>
          <a:ln>
            <a:noFill/>
          </a:ln>
        </p:spPr>
      </p:pic>
      <p:sp>
        <p:nvSpPr>
          <p:cNvPr id="62" name="Google Shape;62;p13"/>
          <p:cNvSpPr/>
          <p:nvPr/>
        </p:nvSpPr>
        <p:spPr>
          <a:xfrm rot="8683648">
            <a:off x="4779521" y="3942649"/>
            <a:ext cx="696762" cy="580698"/>
          </a:xfrm>
          <a:prstGeom prst="flowChartExtract">
            <a:avLst/>
          </a:prstGeom>
          <a:solidFill>
            <a:schemeClr val="lt1"/>
          </a:solidFill>
          <a:ln cap="flat" cmpd="sng" w="381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3"/>
          <p:cNvSpPr/>
          <p:nvPr/>
        </p:nvSpPr>
        <p:spPr>
          <a:xfrm rot="4380277">
            <a:off x="4743679" y="406563"/>
            <a:ext cx="537775" cy="480729"/>
          </a:xfrm>
          <a:prstGeom prst="flowChartExtract">
            <a:avLst/>
          </a:prstGeom>
          <a:solidFill>
            <a:srgbClr val="FEB546"/>
          </a:solidFill>
          <a:ln cap="flat" cmpd="sng" w="381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3"/>
          <p:cNvSpPr/>
          <p:nvPr/>
        </p:nvSpPr>
        <p:spPr>
          <a:xfrm rot="9793951">
            <a:off x="1782477" y="3945842"/>
            <a:ext cx="603144" cy="574294"/>
          </a:xfrm>
          <a:prstGeom prst="pie">
            <a:avLst>
              <a:gd fmla="val 0" name="adj1"/>
              <a:gd fmla="val 16200000" name="adj2"/>
            </a:avLst>
          </a:prstGeom>
          <a:solidFill>
            <a:srgbClr val="FEB546"/>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3"/>
          <p:cNvSpPr txBox="1"/>
          <p:nvPr/>
        </p:nvSpPr>
        <p:spPr>
          <a:xfrm>
            <a:off x="1360750" y="2171050"/>
            <a:ext cx="6338700" cy="646500"/>
          </a:xfrm>
          <a:prstGeom prst="rect">
            <a:avLst/>
          </a:prstGeom>
          <a:solidFill>
            <a:srgbClr val="BC1D2C"/>
          </a:solid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lang="en-GB" sz="3000">
                <a:solidFill>
                  <a:schemeClr val="lt1"/>
                </a:solidFill>
                <a:latin typeface="Comic Sans MS"/>
                <a:ea typeface="Comic Sans MS"/>
                <a:cs typeface="Comic Sans MS"/>
                <a:sym typeface="Comic Sans MS"/>
              </a:rPr>
              <a:t>Quantitative VS Qualitative Data</a:t>
            </a:r>
            <a:endParaRPr sz="3000">
              <a:solidFill>
                <a:schemeClr val="lt1"/>
              </a:solidFill>
              <a:latin typeface="Comic Sans MS"/>
              <a:ea typeface="Comic Sans MS"/>
              <a:cs typeface="Comic Sans MS"/>
              <a:sym typeface="Comic Sans MS"/>
            </a:endParaRPr>
          </a:p>
        </p:txBody>
      </p:sp>
      <p:pic>
        <p:nvPicPr>
          <p:cNvPr id="66" name="Google Shape;66;p13"/>
          <p:cNvPicPr preferRelativeResize="0"/>
          <p:nvPr/>
        </p:nvPicPr>
        <p:blipFill>
          <a:blip r:embed="rId6">
            <a:alphaModFix/>
          </a:blip>
          <a:stretch>
            <a:fillRect/>
          </a:stretch>
        </p:blipFill>
        <p:spPr>
          <a:xfrm rot="-1084023">
            <a:off x="2733944" y="4550827"/>
            <a:ext cx="1704975" cy="438150"/>
          </a:xfrm>
          <a:prstGeom prst="rect">
            <a:avLst/>
          </a:prstGeom>
          <a:noFill/>
          <a:ln>
            <a:noFill/>
          </a:ln>
        </p:spPr>
      </p:pic>
      <p:sp>
        <p:nvSpPr>
          <p:cNvPr id="67" name="Google Shape;67;p13"/>
          <p:cNvSpPr/>
          <p:nvPr/>
        </p:nvSpPr>
        <p:spPr>
          <a:xfrm rot="4380277">
            <a:off x="-243946" y="1425613"/>
            <a:ext cx="537775" cy="480729"/>
          </a:xfrm>
          <a:prstGeom prst="flowChartExtract">
            <a:avLst/>
          </a:prstGeom>
          <a:solidFill>
            <a:srgbClr val="BC1D2C"/>
          </a:solidFill>
          <a:ln cap="flat" cmpd="sng" w="381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8" name="Google Shape;68;p13"/>
          <p:cNvPicPr preferRelativeResize="0"/>
          <p:nvPr/>
        </p:nvPicPr>
        <p:blipFill>
          <a:blip r:embed="rId7">
            <a:alphaModFix/>
          </a:blip>
          <a:stretch>
            <a:fillRect/>
          </a:stretch>
        </p:blipFill>
        <p:spPr>
          <a:xfrm>
            <a:off x="9245541" y="4221475"/>
            <a:ext cx="523875" cy="590550"/>
          </a:xfrm>
          <a:prstGeom prst="rect">
            <a:avLst/>
          </a:prstGeom>
          <a:noFill/>
          <a:ln>
            <a:noFill/>
          </a:ln>
        </p:spPr>
      </p:pic>
      <p:pic>
        <p:nvPicPr>
          <p:cNvPr id="69" name="Google Shape;69;p13"/>
          <p:cNvPicPr preferRelativeResize="0"/>
          <p:nvPr/>
        </p:nvPicPr>
        <p:blipFill>
          <a:blip r:embed="rId8">
            <a:alphaModFix/>
          </a:blip>
          <a:stretch>
            <a:fillRect/>
          </a:stretch>
        </p:blipFill>
        <p:spPr>
          <a:xfrm rot="-3003833">
            <a:off x="2290761" y="122087"/>
            <a:ext cx="1497704" cy="1049673"/>
          </a:xfrm>
          <a:prstGeom prst="rect">
            <a:avLst/>
          </a:prstGeom>
          <a:noFill/>
          <a:ln>
            <a:noFill/>
          </a:ln>
        </p:spPr>
      </p:pic>
      <p:sp>
        <p:nvSpPr>
          <p:cNvPr id="70" name="Google Shape;70;p13"/>
          <p:cNvSpPr/>
          <p:nvPr/>
        </p:nvSpPr>
        <p:spPr>
          <a:xfrm rot="-6210416">
            <a:off x="6219642" y="4289995"/>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3"/>
          <p:cNvSpPr/>
          <p:nvPr/>
        </p:nvSpPr>
        <p:spPr>
          <a:xfrm>
            <a:off x="-357325" y="3069400"/>
            <a:ext cx="616800" cy="723900"/>
          </a:xfrm>
          <a:prstGeom prst="blockArc">
            <a:avLst>
              <a:gd fmla="val 10800000" name="adj1"/>
              <a:gd fmla="val 0" name="adj2"/>
              <a:gd fmla="val 25000" name="adj3"/>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2" name="Google Shape;72;p13"/>
          <p:cNvPicPr preferRelativeResize="0"/>
          <p:nvPr/>
        </p:nvPicPr>
        <p:blipFill>
          <a:blip r:embed="rId9">
            <a:alphaModFix/>
          </a:blip>
          <a:stretch>
            <a:fillRect/>
          </a:stretch>
        </p:blipFill>
        <p:spPr>
          <a:xfrm>
            <a:off x="7146375" y="4330501"/>
            <a:ext cx="2073825" cy="64359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9" name="Shape 209"/>
        <p:cNvGrpSpPr/>
        <p:nvPr/>
      </p:nvGrpSpPr>
      <p:grpSpPr>
        <a:xfrm>
          <a:off x="0" y="0"/>
          <a:ext cx="0" cy="0"/>
          <a:chOff x="0" y="0"/>
          <a:chExt cx="0" cy="0"/>
        </a:xfrm>
      </p:grpSpPr>
      <p:pic>
        <p:nvPicPr>
          <p:cNvPr id="210" name="Google Shape;210;p22"/>
          <p:cNvPicPr preferRelativeResize="0"/>
          <p:nvPr/>
        </p:nvPicPr>
        <p:blipFill>
          <a:blip r:embed="rId3">
            <a:alphaModFix/>
          </a:blip>
          <a:stretch>
            <a:fillRect/>
          </a:stretch>
        </p:blipFill>
        <p:spPr>
          <a:xfrm>
            <a:off x="1285625" y="1606041"/>
            <a:ext cx="422025" cy="475682"/>
          </a:xfrm>
          <a:prstGeom prst="rect">
            <a:avLst/>
          </a:prstGeom>
          <a:noFill/>
          <a:ln>
            <a:noFill/>
          </a:ln>
        </p:spPr>
      </p:pic>
      <p:pic>
        <p:nvPicPr>
          <p:cNvPr id="211" name="Google Shape;211;p22"/>
          <p:cNvPicPr preferRelativeResize="0"/>
          <p:nvPr/>
        </p:nvPicPr>
        <p:blipFill>
          <a:blip r:embed="rId3">
            <a:alphaModFix/>
          </a:blip>
          <a:stretch>
            <a:fillRect/>
          </a:stretch>
        </p:blipFill>
        <p:spPr>
          <a:xfrm>
            <a:off x="1285625" y="2291841"/>
            <a:ext cx="422025" cy="475682"/>
          </a:xfrm>
          <a:prstGeom prst="rect">
            <a:avLst/>
          </a:prstGeom>
          <a:noFill/>
          <a:ln>
            <a:noFill/>
          </a:ln>
        </p:spPr>
      </p:pic>
      <p:pic>
        <p:nvPicPr>
          <p:cNvPr id="212" name="Google Shape;212;p22"/>
          <p:cNvPicPr preferRelativeResize="0"/>
          <p:nvPr/>
        </p:nvPicPr>
        <p:blipFill>
          <a:blip r:embed="rId3">
            <a:alphaModFix/>
          </a:blip>
          <a:stretch>
            <a:fillRect/>
          </a:stretch>
        </p:blipFill>
        <p:spPr>
          <a:xfrm>
            <a:off x="1285625" y="3053841"/>
            <a:ext cx="422025" cy="475682"/>
          </a:xfrm>
          <a:prstGeom prst="rect">
            <a:avLst/>
          </a:prstGeom>
          <a:noFill/>
          <a:ln>
            <a:noFill/>
          </a:ln>
        </p:spPr>
      </p:pic>
      <p:pic>
        <p:nvPicPr>
          <p:cNvPr id="213" name="Google Shape;213;p22"/>
          <p:cNvPicPr preferRelativeResize="0"/>
          <p:nvPr/>
        </p:nvPicPr>
        <p:blipFill>
          <a:blip r:embed="rId3">
            <a:alphaModFix/>
          </a:blip>
          <a:stretch>
            <a:fillRect/>
          </a:stretch>
        </p:blipFill>
        <p:spPr>
          <a:xfrm>
            <a:off x="1285625" y="3739641"/>
            <a:ext cx="422025" cy="475682"/>
          </a:xfrm>
          <a:prstGeom prst="rect">
            <a:avLst/>
          </a:prstGeom>
          <a:noFill/>
          <a:ln>
            <a:noFill/>
          </a:ln>
        </p:spPr>
      </p:pic>
      <p:sp>
        <p:nvSpPr>
          <p:cNvPr id="214" name="Google Shape;214;p22"/>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15" name="Google Shape;215;p22"/>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2"/>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2"/>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2"/>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19" name="Google Shape;219;p22"/>
          <p:cNvPicPr preferRelativeResize="0"/>
          <p:nvPr/>
        </p:nvPicPr>
        <p:blipFill rotWithShape="1">
          <a:blip r:embed="rId4">
            <a:alphaModFix/>
          </a:blip>
          <a:srcRect b="11039" l="0" r="11621" t="0"/>
          <a:stretch/>
        </p:blipFill>
        <p:spPr>
          <a:xfrm>
            <a:off x="7359700" y="254000"/>
            <a:ext cx="1465850" cy="1123448"/>
          </a:xfrm>
          <a:prstGeom prst="rect">
            <a:avLst/>
          </a:prstGeom>
          <a:noFill/>
          <a:ln>
            <a:noFill/>
          </a:ln>
        </p:spPr>
      </p:pic>
      <p:sp>
        <p:nvSpPr>
          <p:cNvPr id="220" name="Google Shape;220;p22"/>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2"/>
          <p:cNvSpPr txBox="1"/>
          <p:nvPr/>
        </p:nvSpPr>
        <p:spPr>
          <a:xfrm>
            <a:off x="1555250" y="1148850"/>
            <a:ext cx="6864900" cy="4721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800"/>
              </a:spcBef>
              <a:spcAft>
                <a:spcPts val="0"/>
              </a:spcAft>
              <a:buClr>
                <a:schemeClr val="dk1"/>
              </a:buClr>
              <a:buSzPts val="1100"/>
              <a:buFont typeface="Arial"/>
              <a:buNone/>
            </a:pPr>
            <a:r>
              <a:rPr b="1" i="1" lang="en-GB" sz="2000">
                <a:solidFill>
                  <a:srgbClr val="404040"/>
                </a:solidFill>
                <a:latin typeface="Comic Sans MS"/>
                <a:ea typeface="Comic Sans MS"/>
                <a:cs typeface="Comic Sans MS"/>
                <a:sym typeface="Comic Sans MS"/>
              </a:rPr>
              <a:t>Data Analysis:</a:t>
            </a:r>
            <a:r>
              <a:rPr lang="en-GB" sz="2000">
                <a:solidFill>
                  <a:srgbClr val="404040"/>
                </a:solidFill>
                <a:latin typeface="Comic Sans MS"/>
                <a:ea typeface="Comic Sans MS"/>
                <a:cs typeface="Comic Sans MS"/>
                <a:sym typeface="Comic Sans MS"/>
              </a:rPr>
              <a:t> </a:t>
            </a:r>
            <a:endParaRPr sz="2000">
              <a:solidFill>
                <a:srgbClr val="404040"/>
              </a:solidFill>
              <a:latin typeface="Comic Sans MS"/>
              <a:ea typeface="Comic Sans MS"/>
              <a:cs typeface="Comic Sans MS"/>
              <a:sym typeface="Comic Sans MS"/>
            </a:endParaRPr>
          </a:p>
          <a:p>
            <a:pPr indent="0" lvl="0" marL="0" rtl="0" algn="l">
              <a:lnSpc>
                <a:spcPct val="115000"/>
              </a:lnSpc>
              <a:spcBef>
                <a:spcPts val="800"/>
              </a:spcBef>
              <a:spcAft>
                <a:spcPts val="0"/>
              </a:spcAft>
              <a:buClr>
                <a:schemeClr val="dk1"/>
              </a:buClr>
              <a:buSzPts val="1100"/>
              <a:buFont typeface="Arial"/>
              <a:buNone/>
            </a:pPr>
            <a:r>
              <a:rPr b="1" lang="en-GB" sz="1700">
                <a:solidFill>
                  <a:srgbClr val="404040"/>
                </a:solidFill>
                <a:latin typeface="Comic Sans MS"/>
                <a:ea typeface="Comic Sans MS"/>
                <a:cs typeface="Comic Sans MS"/>
                <a:sym typeface="Comic Sans MS"/>
              </a:rPr>
              <a:t>In qualitative data is analyzed through different methods these include </a:t>
            </a:r>
            <a:endParaRPr b="1" sz="1700">
              <a:solidFill>
                <a:srgbClr val="404040"/>
              </a:solidFill>
              <a:latin typeface="Comic Sans MS"/>
              <a:ea typeface="Comic Sans MS"/>
              <a:cs typeface="Comic Sans MS"/>
              <a:sym typeface="Comic Sans MS"/>
            </a:endParaRPr>
          </a:p>
          <a:p>
            <a:pPr indent="0" lvl="0" marL="0" rtl="0" algn="l">
              <a:lnSpc>
                <a:spcPct val="115000"/>
              </a:lnSpc>
              <a:spcBef>
                <a:spcPts val="800"/>
              </a:spcBef>
              <a:spcAft>
                <a:spcPts val="0"/>
              </a:spcAft>
              <a:buClr>
                <a:schemeClr val="dk1"/>
              </a:buClr>
              <a:buSzPts val="1100"/>
              <a:buFont typeface="Arial"/>
              <a:buNone/>
            </a:pPr>
            <a:r>
              <a:rPr b="1" lang="en-GB" sz="1700">
                <a:solidFill>
                  <a:srgbClr val="404040"/>
                </a:solidFill>
                <a:latin typeface="Comic Sans MS"/>
                <a:ea typeface="Comic Sans MS"/>
                <a:cs typeface="Comic Sans MS"/>
                <a:sym typeface="Comic Sans MS"/>
              </a:rPr>
              <a:t>Thematic Analysis:</a:t>
            </a:r>
            <a:r>
              <a:rPr lang="en-GB" sz="1700">
                <a:solidFill>
                  <a:schemeClr val="dk1"/>
                </a:solidFill>
                <a:latin typeface="Comic Sans MS"/>
                <a:ea typeface="Comic Sans MS"/>
                <a:cs typeface="Comic Sans MS"/>
                <a:sym typeface="Comic Sans MS"/>
              </a:rPr>
              <a:t> This is when data is grouped into themes based on their similarities.</a:t>
            </a:r>
            <a:endParaRPr sz="1700">
              <a:solidFill>
                <a:schemeClr val="dk1"/>
              </a:solidFill>
              <a:latin typeface="Comic Sans MS"/>
              <a:ea typeface="Comic Sans MS"/>
              <a:cs typeface="Comic Sans MS"/>
              <a:sym typeface="Comic Sans MS"/>
            </a:endParaRPr>
          </a:p>
          <a:p>
            <a:pPr indent="0" lvl="0" marL="0" rtl="0" algn="l">
              <a:lnSpc>
                <a:spcPct val="115000"/>
              </a:lnSpc>
              <a:spcBef>
                <a:spcPts val="1200"/>
              </a:spcBef>
              <a:spcAft>
                <a:spcPts val="0"/>
              </a:spcAft>
              <a:buClr>
                <a:schemeClr val="dk1"/>
              </a:buClr>
              <a:buSzPts val="1100"/>
              <a:buFont typeface="Arial"/>
              <a:buNone/>
            </a:pPr>
            <a:r>
              <a:rPr b="1" lang="en-GB" sz="1700">
                <a:solidFill>
                  <a:srgbClr val="404040"/>
                </a:solidFill>
                <a:latin typeface="Comic Sans MS"/>
                <a:ea typeface="Comic Sans MS"/>
                <a:cs typeface="Comic Sans MS"/>
                <a:sym typeface="Comic Sans MS"/>
              </a:rPr>
              <a:t>Content Analysis:</a:t>
            </a:r>
            <a:r>
              <a:rPr lang="en-GB" sz="1700">
                <a:solidFill>
                  <a:srgbClr val="404040"/>
                </a:solidFill>
                <a:latin typeface="Comic Sans MS"/>
                <a:ea typeface="Comic Sans MS"/>
                <a:cs typeface="Comic Sans MS"/>
                <a:sym typeface="Comic Sans MS"/>
              </a:rPr>
              <a:t> </a:t>
            </a:r>
            <a:r>
              <a:rPr lang="en-GB" sz="1700">
                <a:solidFill>
                  <a:schemeClr val="dk1"/>
                </a:solidFill>
                <a:latin typeface="Comic Sans MS"/>
                <a:ea typeface="Comic Sans MS"/>
                <a:cs typeface="Comic Sans MS"/>
                <a:sym typeface="Comic Sans MS"/>
              </a:rPr>
              <a:t>This is when you can identify patterns through the provided data.</a:t>
            </a:r>
            <a:endParaRPr sz="1700">
              <a:solidFill>
                <a:schemeClr val="dk1"/>
              </a:solidFill>
              <a:latin typeface="Comic Sans MS"/>
              <a:ea typeface="Comic Sans MS"/>
              <a:cs typeface="Comic Sans MS"/>
              <a:sym typeface="Comic Sans MS"/>
            </a:endParaRPr>
          </a:p>
          <a:p>
            <a:pPr indent="0" lvl="0" marL="0" rtl="0" algn="l">
              <a:lnSpc>
                <a:spcPct val="115000"/>
              </a:lnSpc>
              <a:spcBef>
                <a:spcPts val="1200"/>
              </a:spcBef>
              <a:spcAft>
                <a:spcPts val="0"/>
              </a:spcAft>
              <a:buClr>
                <a:schemeClr val="dk1"/>
              </a:buClr>
              <a:buSzPts val="1100"/>
              <a:buFont typeface="Arial"/>
              <a:buNone/>
            </a:pPr>
            <a:r>
              <a:rPr b="1" lang="en-GB" sz="1700">
                <a:solidFill>
                  <a:srgbClr val="404040"/>
                </a:solidFill>
                <a:latin typeface="Comic Sans MS"/>
                <a:ea typeface="Comic Sans MS"/>
                <a:cs typeface="Comic Sans MS"/>
                <a:sym typeface="Comic Sans MS"/>
              </a:rPr>
              <a:t>Discourse Analysis:</a:t>
            </a:r>
            <a:r>
              <a:rPr lang="en-GB" sz="1700">
                <a:solidFill>
                  <a:schemeClr val="dk1"/>
                </a:solidFill>
                <a:latin typeface="Comic Sans MS"/>
                <a:ea typeface="Comic Sans MS"/>
                <a:cs typeface="Comic Sans MS"/>
                <a:sym typeface="Comic Sans MS"/>
              </a:rPr>
              <a:t> This is when you analyze the language, speech or debate.</a:t>
            </a:r>
            <a:endParaRPr sz="1300">
              <a:solidFill>
                <a:schemeClr val="dk1"/>
              </a:solidFill>
            </a:endParaRPr>
          </a:p>
          <a:p>
            <a:pPr indent="0" lvl="0" marL="0" rtl="0" algn="l">
              <a:lnSpc>
                <a:spcPct val="115000"/>
              </a:lnSpc>
              <a:spcBef>
                <a:spcPts val="1200"/>
              </a:spcBef>
              <a:spcAft>
                <a:spcPts val="0"/>
              </a:spcAft>
              <a:buClr>
                <a:schemeClr val="dk1"/>
              </a:buClr>
              <a:buSzPts val="1100"/>
              <a:buFont typeface="Arial"/>
              <a:buNone/>
            </a:pPr>
            <a:r>
              <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 </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t/>
            </a:r>
            <a:endParaRPr sz="2000">
              <a:solidFill>
                <a:srgbClr val="404040"/>
              </a:solidFill>
              <a:latin typeface="Comic Sans MS"/>
              <a:ea typeface="Comic Sans MS"/>
              <a:cs typeface="Comic Sans MS"/>
              <a:sym typeface="Comic Sans MS"/>
            </a:endParaRPr>
          </a:p>
          <a:p>
            <a:pPr indent="0" lvl="0" marL="0" rtl="0" algn="l">
              <a:spcBef>
                <a:spcPts val="0"/>
              </a:spcBef>
              <a:spcAft>
                <a:spcPts val="0"/>
              </a:spcAft>
              <a:buNone/>
            </a:pPr>
            <a:r>
              <a:t/>
            </a:r>
            <a:endParaRPr sz="300">
              <a:solidFill>
                <a:schemeClr val="dk1"/>
              </a:solidFill>
              <a:latin typeface="Comic Sans MS"/>
              <a:ea typeface="Comic Sans MS"/>
              <a:cs typeface="Comic Sans MS"/>
              <a:sym typeface="Comic Sans MS"/>
            </a:endParaRPr>
          </a:p>
        </p:txBody>
      </p:sp>
      <p:pic>
        <p:nvPicPr>
          <p:cNvPr id="222" name="Google Shape;222;p22"/>
          <p:cNvPicPr preferRelativeResize="0"/>
          <p:nvPr/>
        </p:nvPicPr>
        <p:blipFill>
          <a:blip r:embed="rId5">
            <a:alphaModFix/>
          </a:blip>
          <a:stretch>
            <a:fillRect/>
          </a:stretch>
        </p:blipFill>
        <p:spPr>
          <a:xfrm>
            <a:off x="6993975" y="4178101"/>
            <a:ext cx="2073825" cy="643599"/>
          </a:xfrm>
          <a:prstGeom prst="rect">
            <a:avLst/>
          </a:prstGeom>
          <a:noFill/>
          <a:ln>
            <a:noFill/>
          </a:ln>
        </p:spPr>
      </p:pic>
      <p:sp>
        <p:nvSpPr>
          <p:cNvPr id="223" name="Google Shape;223;p22"/>
          <p:cNvSpPr txBox="1"/>
          <p:nvPr/>
        </p:nvSpPr>
        <p:spPr>
          <a:xfrm>
            <a:off x="948775" y="728575"/>
            <a:ext cx="67857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Qualitative VS Quantitative: </a:t>
            </a:r>
            <a:endParaRPr b="1" sz="1100">
              <a:solidFill>
                <a:srgbClr val="BC1D2C"/>
              </a:solidFill>
              <a:latin typeface="Comic Sans MS"/>
              <a:ea typeface="Comic Sans MS"/>
              <a:cs typeface="Comic Sans MS"/>
              <a:sym typeface="Comic Sans M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7" name="Shape 227"/>
        <p:cNvGrpSpPr/>
        <p:nvPr/>
      </p:nvGrpSpPr>
      <p:grpSpPr>
        <a:xfrm>
          <a:off x="0" y="0"/>
          <a:ext cx="0" cy="0"/>
          <a:chOff x="0" y="0"/>
          <a:chExt cx="0" cy="0"/>
        </a:xfrm>
      </p:grpSpPr>
      <p:sp>
        <p:nvSpPr>
          <p:cNvPr id="228" name="Google Shape;228;p23"/>
          <p:cNvSpPr txBox="1"/>
          <p:nvPr/>
        </p:nvSpPr>
        <p:spPr>
          <a:xfrm>
            <a:off x="184000" y="111200"/>
            <a:ext cx="8779800" cy="48783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29" name="Google Shape;229;p23"/>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3"/>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23"/>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3"/>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33" name="Google Shape;233;p23"/>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234" name="Google Shape;234;p23"/>
          <p:cNvSpPr txBox="1"/>
          <p:nvPr/>
        </p:nvSpPr>
        <p:spPr>
          <a:xfrm>
            <a:off x="1024975" y="728575"/>
            <a:ext cx="67857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Mixed Data: </a:t>
            </a:r>
            <a:endParaRPr b="1" sz="1100">
              <a:solidFill>
                <a:srgbClr val="BC1D2C"/>
              </a:solidFill>
              <a:latin typeface="Comic Sans MS"/>
              <a:ea typeface="Comic Sans MS"/>
              <a:cs typeface="Comic Sans MS"/>
              <a:sym typeface="Comic Sans MS"/>
            </a:endParaRPr>
          </a:p>
        </p:txBody>
      </p:sp>
      <p:sp>
        <p:nvSpPr>
          <p:cNvPr id="235" name="Google Shape;235;p23"/>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3"/>
          <p:cNvSpPr txBox="1"/>
          <p:nvPr/>
        </p:nvSpPr>
        <p:spPr>
          <a:xfrm>
            <a:off x="1119925" y="1537300"/>
            <a:ext cx="6595800" cy="41406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50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Mixed data is used when quantitative and qualitative both methods are used in a research. </a:t>
            </a:r>
            <a:endParaRPr sz="2000">
              <a:solidFill>
                <a:srgbClr val="404040"/>
              </a:solidFill>
              <a:latin typeface="Comic Sans MS"/>
              <a:ea typeface="Comic Sans MS"/>
              <a:cs typeface="Comic Sans MS"/>
              <a:sym typeface="Comic Sans MS"/>
            </a:endParaRPr>
          </a:p>
          <a:p>
            <a:pPr indent="0" lvl="0" marL="0" rtl="0" algn="l">
              <a:lnSpc>
                <a:spcPct val="150000"/>
              </a:lnSpc>
              <a:spcBef>
                <a:spcPts val="500"/>
              </a:spcBef>
              <a:spcAft>
                <a:spcPts val="0"/>
              </a:spcAft>
              <a:buClr>
                <a:schemeClr val="dk1"/>
              </a:buClr>
              <a:buSzPts val="1100"/>
              <a:buFont typeface="Arial"/>
              <a:buNone/>
            </a:pPr>
            <a:r>
              <a:t/>
            </a:r>
            <a:endParaRPr sz="2000">
              <a:solidFill>
                <a:srgbClr val="404040"/>
              </a:solidFill>
              <a:latin typeface="Comic Sans MS"/>
              <a:ea typeface="Comic Sans MS"/>
              <a:cs typeface="Comic Sans MS"/>
              <a:sym typeface="Comic Sans MS"/>
            </a:endParaRPr>
          </a:p>
          <a:p>
            <a:pPr indent="0" lvl="0" marL="0" rtl="0" algn="l">
              <a:lnSpc>
                <a:spcPct val="150000"/>
              </a:lnSpc>
              <a:spcBef>
                <a:spcPts val="500"/>
              </a:spcBef>
              <a:spcAft>
                <a:spcPts val="0"/>
              </a:spcAft>
              <a:buNone/>
            </a:pPr>
            <a:r>
              <a:rPr lang="en-GB" sz="2000">
                <a:solidFill>
                  <a:schemeClr val="dk1"/>
                </a:solidFill>
                <a:latin typeface="Comic Sans MS"/>
                <a:ea typeface="Comic Sans MS"/>
                <a:cs typeface="Comic Sans MS"/>
                <a:sym typeface="Comic Sans MS"/>
              </a:rPr>
              <a:t> </a:t>
            </a:r>
            <a:endParaRPr sz="20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0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0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0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000">
              <a:solidFill>
                <a:schemeClr val="dk1"/>
              </a:solidFill>
              <a:latin typeface="Comic Sans MS"/>
              <a:ea typeface="Comic Sans MS"/>
              <a:cs typeface="Comic Sans MS"/>
              <a:sym typeface="Comic Sans MS"/>
            </a:endParaRPr>
          </a:p>
          <a:p>
            <a:pPr indent="0" lvl="0" marL="0" rtl="0" algn="l">
              <a:spcBef>
                <a:spcPts val="0"/>
              </a:spcBef>
              <a:spcAft>
                <a:spcPts val="0"/>
              </a:spcAft>
              <a:buNone/>
            </a:pPr>
            <a:r>
              <a:t/>
            </a:r>
            <a:endParaRPr sz="2000">
              <a:solidFill>
                <a:schemeClr val="dk1"/>
              </a:solidFill>
              <a:latin typeface="Comic Sans MS"/>
              <a:ea typeface="Comic Sans MS"/>
              <a:cs typeface="Comic Sans MS"/>
              <a:sym typeface="Comic Sans MS"/>
            </a:endParaRPr>
          </a:p>
        </p:txBody>
      </p:sp>
      <p:pic>
        <p:nvPicPr>
          <p:cNvPr id="237" name="Google Shape;237;p23"/>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238" name="Google Shape;238;p23"/>
          <p:cNvPicPr preferRelativeResize="0"/>
          <p:nvPr/>
        </p:nvPicPr>
        <p:blipFill>
          <a:blip r:embed="rId5">
            <a:alphaModFix/>
          </a:blip>
          <a:stretch>
            <a:fillRect/>
          </a:stretch>
        </p:blipFill>
        <p:spPr>
          <a:xfrm>
            <a:off x="838175" y="1527925"/>
            <a:ext cx="364050" cy="410325"/>
          </a:xfrm>
          <a:prstGeom prst="rect">
            <a:avLst/>
          </a:prstGeom>
          <a:noFill/>
          <a:ln>
            <a:noFill/>
          </a:ln>
        </p:spPr>
      </p:pic>
      <p:pic>
        <p:nvPicPr>
          <p:cNvPr id="239" name="Google Shape;239;p23"/>
          <p:cNvPicPr preferRelativeResize="0"/>
          <p:nvPr/>
        </p:nvPicPr>
        <p:blipFill>
          <a:blip r:embed="rId6">
            <a:alphaModFix/>
          </a:blip>
          <a:stretch>
            <a:fillRect/>
          </a:stretch>
        </p:blipFill>
        <p:spPr>
          <a:xfrm>
            <a:off x="1954675" y="2568175"/>
            <a:ext cx="5078710" cy="13790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3" name="Shape 243"/>
        <p:cNvGrpSpPr/>
        <p:nvPr/>
      </p:nvGrpSpPr>
      <p:grpSpPr>
        <a:xfrm>
          <a:off x="0" y="0"/>
          <a:ext cx="0" cy="0"/>
          <a:chOff x="0" y="0"/>
          <a:chExt cx="0" cy="0"/>
        </a:xfrm>
      </p:grpSpPr>
      <p:sp>
        <p:nvSpPr>
          <p:cNvPr id="244" name="Google Shape;244;p24"/>
          <p:cNvSpPr txBox="1"/>
          <p:nvPr/>
        </p:nvSpPr>
        <p:spPr>
          <a:xfrm>
            <a:off x="184000" y="111200"/>
            <a:ext cx="8779800" cy="48783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45" name="Google Shape;245;p24"/>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4"/>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24"/>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4"/>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49" name="Google Shape;249;p24"/>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250" name="Google Shape;250;p24"/>
          <p:cNvSpPr txBox="1"/>
          <p:nvPr/>
        </p:nvSpPr>
        <p:spPr>
          <a:xfrm>
            <a:off x="1024975" y="728575"/>
            <a:ext cx="6785700" cy="954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Data Collection Method </a:t>
            </a:r>
            <a:endParaRPr b="1" sz="1100">
              <a:solidFill>
                <a:srgbClr val="BC1D2C"/>
              </a:solidFill>
              <a:latin typeface="Comic Sans MS"/>
              <a:ea typeface="Comic Sans MS"/>
              <a:cs typeface="Comic Sans MS"/>
              <a:sym typeface="Comic Sans MS"/>
            </a:endParaRPr>
          </a:p>
          <a:p>
            <a:pPr indent="0" lvl="0" marL="0" rtl="0" algn="ctr">
              <a:spcBef>
                <a:spcPts val="0"/>
              </a:spcBef>
              <a:spcAft>
                <a:spcPts val="0"/>
              </a:spcAft>
              <a:buNone/>
            </a:pPr>
            <a:r>
              <a:t/>
            </a:r>
            <a:endParaRPr b="1" sz="2500" u="sng">
              <a:solidFill>
                <a:srgbClr val="BC1D2C"/>
              </a:solidFill>
              <a:latin typeface="Comic Sans MS"/>
              <a:ea typeface="Comic Sans MS"/>
              <a:cs typeface="Comic Sans MS"/>
              <a:sym typeface="Comic Sans MS"/>
            </a:endParaRPr>
          </a:p>
        </p:txBody>
      </p:sp>
      <p:sp>
        <p:nvSpPr>
          <p:cNvPr id="251" name="Google Shape;251;p24"/>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24"/>
          <p:cNvSpPr txBox="1"/>
          <p:nvPr/>
        </p:nvSpPr>
        <p:spPr>
          <a:xfrm>
            <a:off x="1367275" y="1711150"/>
            <a:ext cx="6595800" cy="58710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500"/>
              </a:spcBef>
              <a:spcAft>
                <a:spcPts val="0"/>
              </a:spcAft>
              <a:buNone/>
            </a:pPr>
            <a:r>
              <a:rPr b="1" lang="en-GB" sz="2000">
                <a:latin typeface="Comic Sans MS"/>
                <a:ea typeface="Comic Sans MS"/>
                <a:cs typeface="Comic Sans MS"/>
                <a:sym typeface="Comic Sans MS"/>
              </a:rPr>
              <a:t>An abstract could be written for many purposes </a:t>
            </a:r>
            <a:r>
              <a:rPr b="1" lang="en-GB" sz="1500">
                <a:solidFill>
                  <a:srgbClr val="404040"/>
                </a:solidFill>
                <a:latin typeface="Comic Sans MS"/>
                <a:ea typeface="Comic Sans MS"/>
                <a:cs typeface="Comic Sans MS"/>
                <a:sym typeface="Comic Sans MS"/>
              </a:rPr>
              <a:t>Quantitative data collection methods </a:t>
            </a:r>
            <a:br>
              <a:rPr lang="en-GB" sz="1500">
                <a:solidFill>
                  <a:schemeClr val="dk1"/>
                </a:solidFill>
                <a:latin typeface="Comic Sans MS"/>
                <a:ea typeface="Comic Sans MS"/>
                <a:cs typeface="Comic Sans MS"/>
                <a:sym typeface="Comic Sans MS"/>
              </a:rPr>
            </a:br>
            <a:r>
              <a:rPr lang="en-GB" sz="1500">
                <a:solidFill>
                  <a:schemeClr val="dk1"/>
                </a:solidFill>
                <a:latin typeface="Comic Sans MS"/>
                <a:ea typeface="Comic Sans MS"/>
                <a:cs typeface="Comic Sans MS"/>
                <a:sym typeface="Comic Sans MS"/>
              </a:rPr>
              <a:t>Include objective measurements and statistical data analysis. For example surveys and experiments.</a:t>
            </a:r>
            <a:br>
              <a:rPr lang="en-GB" sz="1500">
                <a:solidFill>
                  <a:schemeClr val="dk1"/>
                </a:solidFill>
                <a:latin typeface="Comic Sans MS"/>
                <a:ea typeface="Comic Sans MS"/>
                <a:cs typeface="Comic Sans MS"/>
                <a:sym typeface="Comic Sans MS"/>
              </a:rPr>
            </a:br>
            <a:r>
              <a:rPr b="1" lang="en-GB" sz="1500">
                <a:solidFill>
                  <a:srgbClr val="404040"/>
                </a:solidFill>
                <a:latin typeface="Comic Sans MS"/>
                <a:ea typeface="Comic Sans MS"/>
                <a:cs typeface="Comic Sans MS"/>
                <a:sym typeface="Comic Sans MS"/>
              </a:rPr>
              <a:t>Qualitative data collection methods </a:t>
            </a:r>
            <a:br>
              <a:rPr lang="en-GB" sz="1500">
                <a:solidFill>
                  <a:schemeClr val="dk1"/>
                </a:solidFill>
                <a:latin typeface="Comic Sans MS"/>
                <a:ea typeface="Comic Sans MS"/>
                <a:cs typeface="Comic Sans MS"/>
                <a:sym typeface="Comic Sans MS"/>
              </a:rPr>
            </a:br>
            <a:r>
              <a:rPr lang="en-GB" sz="1500">
                <a:solidFill>
                  <a:schemeClr val="dk1"/>
                </a:solidFill>
                <a:latin typeface="Comic Sans MS"/>
                <a:ea typeface="Comic Sans MS"/>
                <a:cs typeface="Comic Sans MS"/>
                <a:sym typeface="Comic Sans MS"/>
              </a:rPr>
              <a:t>Include observational measurement and visual analysis. For example interviews with open ended questions and focus groups. </a:t>
            </a:r>
            <a:endParaRPr sz="1500">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None/>
            </a:pPr>
            <a:r>
              <a:t/>
            </a:r>
            <a:endParaRPr sz="2000">
              <a:solidFill>
                <a:srgbClr val="0E101A"/>
              </a:solidFill>
            </a:endParaRPr>
          </a:p>
          <a:p>
            <a:pPr indent="0" lvl="0" marL="0" rtl="0" algn="l">
              <a:lnSpc>
                <a:spcPct val="150000"/>
              </a:lnSpc>
              <a:spcBef>
                <a:spcPts val="1200"/>
              </a:spcBef>
              <a:spcAft>
                <a:spcPts val="0"/>
              </a:spcAft>
              <a:buNone/>
            </a:pPr>
            <a:r>
              <a:t/>
            </a:r>
            <a:endParaRPr sz="1700">
              <a:solidFill>
                <a:schemeClr val="dk1"/>
              </a:solidFill>
              <a:latin typeface="Comic Sans MS"/>
              <a:ea typeface="Comic Sans MS"/>
              <a:cs typeface="Comic Sans MS"/>
              <a:sym typeface="Comic Sans MS"/>
            </a:endParaRPr>
          </a:p>
          <a:p>
            <a:pPr indent="0" lvl="0" marL="0" rtl="0" algn="l">
              <a:lnSpc>
                <a:spcPct val="150000"/>
              </a:lnSpc>
              <a:spcBef>
                <a:spcPts val="500"/>
              </a:spcBef>
              <a:spcAft>
                <a:spcPts val="0"/>
              </a:spcAft>
              <a:buNone/>
            </a:pPr>
            <a:r>
              <a:t/>
            </a:r>
            <a:endParaRPr sz="17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1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1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1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100">
              <a:solidFill>
                <a:schemeClr val="dk1"/>
              </a:solidFill>
              <a:latin typeface="Comic Sans MS"/>
              <a:ea typeface="Comic Sans MS"/>
              <a:cs typeface="Comic Sans MS"/>
              <a:sym typeface="Comic Sans MS"/>
            </a:endParaRPr>
          </a:p>
          <a:p>
            <a:pPr indent="0" lvl="0" marL="0" rtl="0" algn="l">
              <a:spcBef>
                <a:spcPts val="0"/>
              </a:spcBef>
              <a:spcAft>
                <a:spcPts val="0"/>
              </a:spcAft>
              <a:buNone/>
            </a:pPr>
            <a:r>
              <a:t/>
            </a:r>
            <a:endParaRPr sz="300">
              <a:solidFill>
                <a:schemeClr val="dk1"/>
              </a:solidFill>
              <a:latin typeface="Comic Sans MS"/>
              <a:ea typeface="Comic Sans MS"/>
              <a:cs typeface="Comic Sans MS"/>
              <a:sym typeface="Comic Sans MS"/>
            </a:endParaRPr>
          </a:p>
        </p:txBody>
      </p:sp>
      <p:pic>
        <p:nvPicPr>
          <p:cNvPr id="253" name="Google Shape;253;p24"/>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254" name="Google Shape;254;p24"/>
          <p:cNvPicPr preferRelativeResize="0"/>
          <p:nvPr/>
        </p:nvPicPr>
        <p:blipFill>
          <a:blip r:embed="rId5">
            <a:alphaModFix/>
          </a:blip>
          <a:stretch>
            <a:fillRect/>
          </a:stretch>
        </p:blipFill>
        <p:spPr>
          <a:xfrm>
            <a:off x="1039475" y="2268838"/>
            <a:ext cx="266250" cy="300100"/>
          </a:xfrm>
          <a:prstGeom prst="rect">
            <a:avLst/>
          </a:prstGeom>
          <a:noFill/>
          <a:ln>
            <a:noFill/>
          </a:ln>
        </p:spPr>
      </p:pic>
      <p:pic>
        <p:nvPicPr>
          <p:cNvPr id="255" name="Google Shape;255;p24"/>
          <p:cNvPicPr preferRelativeResize="0"/>
          <p:nvPr/>
        </p:nvPicPr>
        <p:blipFill>
          <a:blip r:embed="rId5">
            <a:alphaModFix/>
          </a:blip>
          <a:stretch>
            <a:fillRect/>
          </a:stretch>
        </p:blipFill>
        <p:spPr>
          <a:xfrm>
            <a:off x="1039475" y="3259438"/>
            <a:ext cx="266250" cy="3001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9" name="Shape 259"/>
        <p:cNvGrpSpPr/>
        <p:nvPr/>
      </p:nvGrpSpPr>
      <p:grpSpPr>
        <a:xfrm>
          <a:off x="0" y="0"/>
          <a:ext cx="0" cy="0"/>
          <a:chOff x="0" y="0"/>
          <a:chExt cx="0" cy="0"/>
        </a:xfrm>
      </p:grpSpPr>
      <p:sp>
        <p:nvSpPr>
          <p:cNvPr id="260" name="Google Shape;260;p25"/>
          <p:cNvSpPr txBox="1"/>
          <p:nvPr/>
        </p:nvSpPr>
        <p:spPr>
          <a:xfrm>
            <a:off x="0" y="-130625"/>
            <a:ext cx="88986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61" name="Google Shape;261;p25"/>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25"/>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25"/>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25"/>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65" name="Google Shape;265;p25"/>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266" name="Google Shape;266;p25"/>
          <p:cNvSpPr txBox="1"/>
          <p:nvPr/>
        </p:nvSpPr>
        <p:spPr>
          <a:xfrm>
            <a:off x="1024975" y="728575"/>
            <a:ext cx="67857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Selecting Data Type:</a:t>
            </a:r>
            <a:r>
              <a:rPr b="1" lang="en-GB" sz="2500" u="sng">
                <a:solidFill>
                  <a:srgbClr val="BC1D2C"/>
                </a:solidFill>
                <a:latin typeface="Comic Sans MS"/>
                <a:ea typeface="Comic Sans MS"/>
                <a:cs typeface="Comic Sans MS"/>
                <a:sym typeface="Comic Sans MS"/>
              </a:rPr>
              <a:t> </a:t>
            </a:r>
            <a:endParaRPr b="1" sz="1100">
              <a:solidFill>
                <a:srgbClr val="BC1D2C"/>
              </a:solidFill>
              <a:latin typeface="Comic Sans MS"/>
              <a:ea typeface="Comic Sans MS"/>
              <a:cs typeface="Comic Sans MS"/>
              <a:sym typeface="Comic Sans MS"/>
            </a:endParaRPr>
          </a:p>
        </p:txBody>
      </p:sp>
      <p:sp>
        <p:nvSpPr>
          <p:cNvPr id="267" name="Google Shape;267;p25"/>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68" name="Google Shape;268;p25"/>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269" name="Google Shape;269;p25"/>
          <p:cNvPicPr preferRelativeResize="0"/>
          <p:nvPr/>
        </p:nvPicPr>
        <p:blipFill>
          <a:blip r:embed="rId5">
            <a:alphaModFix/>
          </a:blip>
          <a:stretch>
            <a:fillRect/>
          </a:stretch>
        </p:blipFill>
        <p:spPr>
          <a:xfrm>
            <a:off x="752700" y="1445527"/>
            <a:ext cx="538375" cy="606816"/>
          </a:xfrm>
          <a:prstGeom prst="rect">
            <a:avLst/>
          </a:prstGeom>
          <a:noFill/>
          <a:ln>
            <a:noFill/>
          </a:ln>
        </p:spPr>
      </p:pic>
      <p:sp>
        <p:nvSpPr>
          <p:cNvPr id="270" name="Google Shape;270;p25"/>
          <p:cNvSpPr txBox="1"/>
          <p:nvPr/>
        </p:nvSpPr>
        <p:spPr>
          <a:xfrm>
            <a:off x="1367275" y="1445525"/>
            <a:ext cx="6735900" cy="4224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500"/>
              </a:spcBef>
              <a:spcAft>
                <a:spcPts val="0"/>
              </a:spcAft>
              <a:buNone/>
            </a:pPr>
            <a:r>
              <a:rPr b="1" lang="en-GB" sz="2000">
                <a:solidFill>
                  <a:srgbClr val="404040"/>
                </a:solidFill>
                <a:latin typeface="Comic Sans MS"/>
                <a:ea typeface="Comic Sans MS"/>
                <a:cs typeface="Comic Sans MS"/>
                <a:sym typeface="Comic Sans MS"/>
              </a:rPr>
              <a:t>When to use quantitative data?</a:t>
            </a:r>
            <a:br>
              <a:rPr b="1" lang="en-GB" sz="2000">
                <a:solidFill>
                  <a:srgbClr val="404040"/>
                </a:solidFill>
                <a:latin typeface="Comic Sans MS"/>
                <a:ea typeface="Comic Sans MS"/>
                <a:cs typeface="Comic Sans MS"/>
                <a:sym typeface="Comic Sans MS"/>
              </a:rPr>
            </a:br>
            <a:r>
              <a:rPr lang="en-GB" sz="1600">
                <a:solidFill>
                  <a:schemeClr val="dk1"/>
                </a:solidFill>
                <a:latin typeface="Comic Sans MS"/>
                <a:ea typeface="Comic Sans MS"/>
                <a:cs typeface="Comic Sans MS"/>
                <a:sym typeface="Comic Sans MS"/>
              </a:rPr>
              <a:t>Quantitative data should be used when a researcher is trying to quantify an issue, like we discussed in the example above. The effect on prices on brand switching behavior needs to be quantified.</a:t>
            </a:r>
            <a:endParaRPr sz="1600">
              <a:solidFill>
                <a:schemeClr val="dk1"/>
              </a:solidFill>
              <a:latin typeface="Comic Sans MS"/>
              <a:ea typeface="Comic Sans MS"/>
              <a:cs typeface="Comic Sans MS"/>
              <a:sym typeface="Comic Sans MS"/>
            </a:endParaRPr>
          </a:p>
          <a:p>
            <a:pPr indent="0" lvl="0" marL="0" rtl="0" algn="l">
              <a:lnSpc>
                <a:spcPct val="115000"/>
              </a:lnSpc>
              <a:spcBef>
                <a:spcPts val="1200"/>
              </a:spcBef>
              <a:spcAft>
                <a:spcPts val="0"/>
              </a:spcAft>
              <a:buClr>
                <a:schemeClr val="dk1"/>
              </a:buClr>
              <a:buSzPts val="1100"/>
              <a:buFont typeface="Arial"/>
              <a:buNone/>
            </a:pPr>
            <a:r>
              <a:rPr b="1" lang="en-GB" sz="2000">
                <a:solidFill>
                  <a:srgbClr val="404040"/>
                </a:solidFill>
                <a:latin typeface="Comic Sans MS"/>
                <a:ea typeface="Comic Sans MS"/>
                <a:cs typeface="Comic Sans MS"/>
                <a:sym typeface="Comic Sans MS"/>
              </a:rPr>
              <a:t>When to use qualitative data?</a:t>
            </a:r>
            <a:br>
              <a:rPr b="1" lang="en-GB" sz="2000">
                <a:solidFill>
                  <a:srgbClr val="404040"/>
                </a:solidFill>
                <a:latin typeface="Comic Sans MS"/>
                <a:ea typeface="Comic Sans MS"/>
                <a:cs typeface="Comic Sans MS"/>
                <a:sym typeface="Comic Sans MS"/>
              </a:rPr>
            </a:br>
            <a:r>
              <a:rPr lang="en-GB" sz="1600">
                <a:solidFill>
                  <a:schemeClr val="dk1"/>
                </a:solidFill>
                <a:latin typeface="Comic Sans MS"/>
                <a:ea typeface="Comic Sans MS"/>
                <a:cs typeface="Comic Sans MS"/>
                <a:sym typeface="Comic Sans MS"/>
              </a:rPr>
              <a:t>Qualitative data should be used when a hypothesis is being developed for further testing or when non-quantifiable factors like emotions and feelings have to be tested.</a:t>
            </a:r>
            <a:r>
              <a:rPr lang="en-GB" sz="2100">
                <a:solidFill>
                  <a:schemeClr val="dk1"/>
                </a:solidFill>
                <a:latin typeface="Comic Sans MS"/>
                <a:ea typeface="Comic Sans MS"/>
                <a:cs typeface="Comic Sans MS"/>
                <a:sym typeface="Comic Sans MS"/>
              </a:rPr>
              <a:t> </a:t>
            </a:r>
            <a:endParaRPr sz="2100">
              <a:solidFill>
                <a:schemeClr val="dk1"/>
              </a:solidFill>
              <a:latin typeface="Comic Sans MS"/>
              <a:ea typeface="Comic Sans MS"/>
              <a:cs typeface="Comic Sans MS"/>
              <a:sym typeface="Comic Sans MS"/>
            </a:endParaRPr>
          </a:p>
          <a:p>
            <a:pPr indent="0" lvl="0" marL="0" rtl="0" algn="l">
              <a:lnSpc>
                <a:spcPct val="115000"/>
              </a:lnSpc>
              <a:spcBef>
                <a:spcPts val="1200"/>
              </a:spcBef>
              <a:spcAft>
                <a:spcPts val="0"/>
              </a:spcAft>
              <a:buNone/>
            </a:pPr>
            <a:r>
              <a:t/>
            </a:r>
            <a:endParaRPr sz="2000">
              <a:solidFill>
                <a:srgbClr val="404040"/>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000">
              <a:solidFill>
                <a:srgbClr val="404040"/>
              </a:solidFill>
            </a:endParaRPr>
          </a:p>
          <a:p>
            <a:pPr indent="0" lvl="0" marL="0" rtl="0" algn="l">
              <a:lnSpc>
                <a:spcPct val="115000"/>
              </a:lnSpc>
              <a:spcBef>
                <a:spcPts val="500"/>
              </a:spcBef>
              <a:spcAft>
                <a:spcPts val="0"/>
              </a:spcAft>
              <a:buNone/>
            </a:pPr>
            <a:r>
              <a:t/>
            </a:r>
            <a:endParaRPr sz="2000">
              <a:solidFill>
                <a:srgbClr val="404040"/>
              </a:solidFill>
            </a:endParaRPr>
          </a:p>
          <a:p>
            <a:pPr indent="0" lvl="0" marL="0" rtl="0" algn="l">
              <a:spcBef>
                <a:spcPts val="0"/>
              </a:spcBef>
              <a:spcAft>
                <a:spcPts val="0"/>
              </a:spcAft>
              <a:buNone/>
            </a:pPr>
            <a:r>
              <a:t/>
            </a:r>
            <a:endParaRPr sz="300">
              <a:solidFill>
                <a:schemeClr val="dk1"/>
              </a:solidFill>
              <a:latin typeface="Comic Sans MS"/>
              <a:ea typeface="Comic Sans MS"/>
              <a:cs typeface="Comic Sans MS"/>
              <a:sym typeface="Comic Sans MS"/>
            </a:endParaRPr>
          </a:p>
        </p:txBody>
      </p:sp>
      <p:pic>
        <p:nvPicPr>
          <p:cNvPr id="271" name="Google Shape;271;p25"/>
          <p:cNvPicPr preferRelativeResize="0"/>
          <p:nvPr/>
        </p:nvPicPr>
        <p:blipFill>
          <a:blip r:embed="rId5">
            <a:alphaModFix/>
          </a:blip>
          <a:stretch>
            <a:fillRect/>
          </a:stretch>
        </p:blipFill>
        <p:spPr>
          <a:xfrm>
            <a:off x="752700" y="2817127"/>
            <a:ext cx="538375" cy="60681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5" name="Shape 275"/>
        <p:cNvGrpSpPr/>
        <p:nvPr/>
      </p:nvGrpSpPr>
      <p:grpSpPr>
        <a:xfrm>
          <a:off x="0" y="0"/>
          <a:ext cx="0" cy="0"/>
          <a:chOff x="0" y="0"/>
          <a:chExt cx="0" cy="0"/>
        </a:xfrm>
      </p:grpSpPr>
      <p:sp>
        <p:nvSpPr>
          <p:cNvPr id="276" name="Google Shape;276;p26"/>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77" name="Google Shape;277;p26"/>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26"/>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26"/>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26"/>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81" name="Google Shape;281;p26"/>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282" name="Google Shape;282;p26"/>
          <p:cNvSpPr txBox="1"/>
          <p:nvPr/>
        </p:nvSpPr>
        <p:spPr>
          <a:xfrm>
            <a:off x="948775" y="576175"/>
            <a:ext cx="6785700" cy="1339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GB" sz="2500" u="sng">
                <a:solidFill>
                  <a:srgbClr val="BC1D2C"/>
                </a:solidFill>
                <a:latin typeface="Comic Sans MS"/>
                <a:ea typeface="Comic Sans MS"/>
                <a:cs typeface="Comic Sans MS"/>
                <a:sym typeface="Comic Sans MS"/>
              </a:rPr>
              <a:t>DO’s &amp; Don'ts! </a:t>
            </a:r>
            <a:endParaRPr b="1" sz="2500" u="sng">
              <a:solidFill>
                <a:srgbClr val="BC1D2C"/>
              </a:solidFill>
              <a:latin typeface="Comic Sans MS"/>
              <a:ea typeface="Comic Sans MS"/>
              <a:cs typeface="Comic Sans MS"/>
              <a:sym typeface="Comic Sans MS"/>
            </a:endParaRPr>
          </a:p>
          <a:p>
            <a:pPr indent="0" lvl="0" marL="0" rtl="0" algn="ctr">
              <a:spcBef>
                <a:spcPts val="0"/>
              </a:spcBef>
              <a:spcAft>
                <a:spcPts val="0"/>
              </a:spcAft>
              <a:buClr>
                <a:schemeClr val="dk1"/>
              </a:buClr>
              <a:buSzPts val="1100"/>
              <a:buFont typeface="Arial"/>
              <a:buNone/>
            </a:pPr>
            <a:r>
              <a:t/>
            </a:r>
            <a:endParaRPr b="1" sz="2500" u="sng">
              <a:solidFill>
                <a:srgbClr val="BC1D2C"/>
              </a:solidFill>
              <a:latin typeface="Comic Sans MS"/>
              <a:ea typeface="Comic Sans MS"/>
              <a:cs typeface="Comic Sans MS"/>
              <a:sym typeface="Comic Sans MS"/>
            </a:endParaRPr>
          </a:p>
          <a:p>
            <a:pPr indent="0" lvl="0" marL="0" rtl="0" algn="ctr">
              <a:spcBef>
                <a:spcPts val="0"/>
              </a:spcBef>
              <a:spcAft>
                <a:spcPts val="0"/>
              </a:spcAft>
              <a:buNone/>
            </a:pPr>
            <a:r>
              <a:t/>
            </a:r>
            <a:endParaRPr b="1" sz="2500" u="sng">
              <a:solidFill>
                <a:srgbClr val="BC1D2C"/>
              </a:solidFill>
              <a:latin typeface="Comic Sans MS"/>
              <a:ea typeface="Comic Sans MS"/>
              <a:cs typeface="Comic Sans MS"/>
              <a:sym typeface="Comic Sans MS"/>
            </a:endParaRPr>
          </a:p>
        </p:txBody>
      </p:sp>
      <p:sp>
        <p:nvSpPr>
          <p:cNvPr id="283" name="Google Shape;283;p26"/>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84" name="Google Shape;284;p26"/>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285" name="Google Shape;285;p26"/>
          <p:cNvPicPr preferRelativeResize="0"/>
          <p:nvPr/>
        </p:nvPicPr>
        <p:blipFill>
          <a:blip r:embed="rId5">
            <a:alphaModFix/>
          </a:blip>
          <a:stretch>
            <a:fillRect/>
          </a:stretch>
        </p:blipFill>
        <p:spPr>
          <a:xfrm>
            <a:off x="1012150" y="1759950"/>
            <a:ext cx="7119700" cy="16236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9" name="Shape 289"/>
        <p:cNvGrpSpPr/>
        <p:nvPr/>
      </p:nvGrpSpPr>
      <p:grpSpPr>
        <a:xfrm>
          <a:off x="0" y="0"/>
          <a:ext cx="0" cy="0"/>
          <a:chOff x="0" y="0"/>
          <a:chExt cx="0" cy="0"/>
        </a:xfrm>
      </p:grpSpPr>
      <p:sp>
        <p:nvSpPr>
          <p:cNvPr id="290" name="Google Shape;290;p27"/>
          <p:cNvSpPr txBox="1"/>
          <p:nvPr/>
        </p:nvSpPr>
        <p:spPr>
          <a:xfrm>
            <a:off x="184000" y="111200"/>
            <a:ext cx="8779800" cy="48783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291" name="Google Shape;291;p27"/>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27"/>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27"/>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27"/>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95" name="Google Shape;295;p27"/>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296" name="Google Shape;296;p27"/>
          <p:cNvSpPr txBox="1"/>
          <p:nvPr/>
        </p:nvSpPr>
        <p:spPr>
          <a:xfrm>
            <a:off x="948775" y="880975"/>
            <a:ext cx="67857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LET’S MAKE A CHECKLIST, SHALL WE? </a:t>
            </a:r>
            <a:endParaRPr b="1" sz="1100">
              <a:solidFill>
                <a:srgbClr val="BC1D2C"/>
              </a:solidFill>
              <a:latin typeface="Comic Sans MS"/>
              <a:ea typeface="Comic Sans MS"/>
              <a:cs typeface="Comic Sans MS"/>
              <a:sym typeface="Comic Sans MS"/>
            </a:endParaRPr>
          </a:p>
        </p:txBody>
      </p:sp>
      <p:sp>
        <p:nvSpPr>
          <p:cNvPr id="297" name="Google Shape;297;p27"/>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98" name="Google Shape;298;p27"/>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299" name="Google Shape;299;p27"/>
          <p:cNvPicPr preferRelativeResize="0"/>
          <p:nvPr/>
        </p:nvPicPr>
        <p:blipFill>
          <a:blip r:embed="rId5">
            <a:alphaModFix/>
          </a:blip>
          <a:stretch>
            <a:fillRect/>
          </a:stretch>
        </p:blipFill>
        <p:spPr>
          <a:xfrm>
            <a:off x="1235350" y="1526576"/>
            <a:ext cx="422025" cy="475662"/>
          </a:xfrm>
          <a:prstGeom prst="rect">
            <a:avLst/>
          </a:prstGeom>
          <a:noFill/>
          <a:ln>
            <a:noFill/>
          </a:ln>
        </p:spPr>
      </p:pic>
      <p:sp>
        <p:nvSpPr>
          <p:cNvPr id="300" name="Google Shape;300;p27"/>
          <p:cNvSpPr txBox="1"/>
          <p:nvPr/>
        </p:nvSpPr>
        <p:spPr>
          <a:xfrm>
            <a:off x="1672075" y="1450363"/>
            <a:ext cx="7047300" cy="5003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500"/>
              </a:spcBef>
              <a:spcAft>
                <a:spcPts val="0"/>
              </a:spcAft>
              <a:buNone/>
            </a:pPr>
            <a:r>
              <a:rPr lang="en-GB" sz="2000">
                <a:solidFill>
                  <a:srgbClr val="404040"/>
                </a:solidFill>
                <a:latin typeface="Comic Sans MS"/>
                <a:ea typeface="Comic Sans MS"/>
                <a:cs typeface="Comic Sans MS"/>
                <a:sym typeface="Comic Sans MS"/>
              </a:rPr>
              <a:t>Quantitative, </a:t>
            </a:r>
            <a:r>
              <a:rPr lang="en-GB" sz="2000">
                <a:solidFill>
                  <a:srgbClr val="404040"/>
                </a:solidFill>
                <a:latin typeface="Comic Sans MS"/>
                <a:ea typeface="Comic Sans MS"/>
                <a:cs typeface="Comic Sans MS"/>
                <a:sym typeface="Comic Sans MS"/>
              </a:rPr>
              <a:t>Qualitative and mixed are research and data types. </a:t>
            </a:r>
            <a:endParaRPr sz="2000">
              <a:solidFill>
                <a:srgbClr val="404040"/>
              </a:solidFill>
              <a:latin typeface="Comic Sans MS"/>
              <a:ea typeface="Comic Sans MS"/>
              <a:cs typeface="Comic Sans MS"/>
              <a:sym typeface="Comic Sans MS"/>
            </a:endParaRPr>
          </a:p>
          <a:p>
            <a:pPr indent="0" lvl="0" marL="0" rtl="0" algn="l">
              <a:lnSpc>
                <a:spcPct val="100000"/>
              </a:lnSpc>
              <a:spcBef>
                <a:spcPts val="500"/>
              </a:spcBef>
              <a:spcAft>
                <a:spcPts val="0"/>
              </a:spcAft>
              <a:buNone/>
            </a:pPr>
            <a:r>
              <a:t/>
            </a:r>
            <a:endParaRPr sz="800">
              <a:solidFill>
                <a:srgbClr val="404040"/>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rPr lang="en-GB" sz="2000">
                <a:solidFill>
                  <a:srgbClr val="404040"/>
                </a:solidFill>
                <a:latin typeface="Comic Sans MS"/>
                <a:ea typeface="Comic Sans MS"/>
                <a:cs typeface="Comic Sans MS"/>
                <a:sym typeface="Comic Sans MS"/>
              </a:rPr>
              <a:t>Qualitative is based on non-quantifiable methods. </a:t>
            </a:r>
            <a:endParaRPr sz="2000">
              <a:solidFill>
                <a:srgbClr val="404040"/>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800">
              <a:solidFill>
                <a:srgbClr val="404040"/>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rPr lang="en-GB" sz="2000">
                <a:solidFill>
                  <a:srgbClr val="404040"/>
                </a:solidFill>
                <a:latin typeface="Comic Sans MS"/>
                <a:ea typeface="Comic Sans MS"/>
                <a:cs typeface="Comic Sans MS"/>
                <a:sym typeface="Comic Sans MS"/>
              </a:rPr>
              <a:t>Quantitative data is based on statistics and numbers.  </a:t>
            </a:r>
            <a:endParaRPr sz="2000">
              <a:solidFill>
                <a:srgbClr val="404040"/>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000">
              <a:solidFill>
                <a:srgbClr val="404040"/>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000">
              <a:solidFill>
                <a:srgbClr val="404040"/>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000">
              <a:solidFill>
                <a:srgbClr val="404040"/>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000">
              <a:solidFill>
                <a:srgbClr val="404040"/>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000">
              <a:solidFill>
                <a:srgbClr val="404040"/>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000">
              <a:solidFill>
                <a:srgbClr val="404040"/>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000">
              <a:solidFill>
                <a:srgbClr val="404040"/>
              </a:solidFill>
              <a:latin typeface="Comic Sans MS"/>
              <a:ea typeface="Comic Sans MS"/>
              <a:cs typeface="Comic Sans MS"/>
              <a:sym typeface="Comic Sans MS"/>
            </a:endParaRPr>
          </a:p>
        </p:txBody>
      </p:sp>
      <p:pic>
        <p:nvPicPr>
          <p:cNvPr id="301" name="Google Shape;301;p27"/>
          <p:cNvPicPr preferRelativeResize="0"/>
          <p:nvPr/>
        </p:nvPicPr>
        <p:blipFill>
          <a:blip r:embed="rId5">
            <a:alphaModFix/>
          </a:blip>
          <a:stretch>
            <a:fillRect/>
          </a:stretch>
        </p:blipFill>
        <p:spPr>
          <a:xfrm>
            <a:off x="1235350" y="3094689"/>
            <a:ext cx="422025" cy="475662"/>
          </a:xfrm>
          <a:prstGeom prst="rect">
            <a:avLst/>
          </a:prstGeom>
          <a:noFill/>
          <a:ln>
            <a:noFill/>
          </a:ln>
        </p:spPr>
      </p:pic>
      <p:pic>
        <p:nvPicPr>
          <p:cNvPr id="302" name="Google Shape;302;p27"/>
          <p:cNvPicPr preferRelativeResize="0"/>
          <p:nvPr/>
        </p:nvPicPr>
        <p:blipFill>
          <a:blip r:embed="rId5">
            <a:alphaModFix/>
          </a:blip>
          <a:stretch>
            <a:fillRect/>
          </a:stretch>
        </p:blipFill>
        <p:spPr>
          <a:xfrm>
            <a:off x="1235350" y="2408889"/>
            <a:ext cx="422025" cy="47566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6" name="Shape 306"/>
        <p:cNvGrpSpPr/>
        <p:nvPr/>
      </p:nvGrpSpPr>
      <p:grpSpPr>
        <a:xfrm>
          <a:off x="0" y="0"/>
          <a:ext cx="0" cy="0"/>
          <a:chOff x="0" y="0"/>
          <a:chExt cx="0" cy="0"/>
        </a:xfrm>
      </p:grpSpPr>
      <p:pic>
        <p:nvPicPr>
          <p:cNvPr id="307" name="Google Shape;307;p28"/>
          <p:cNvPicPr preferRelativeResize="0"/>
          <p:nvPr/>
        </p:nvPicPr>
        <p:blipFill>
          <a:blip r:embed="rId3">
            <a:alphaModFix/>
          </a:blip>
          <a:stretch>
            <a:fillRect/>
          </a:stretch>
        </p:blipFill>
        <p:spPr>
          <a:xfrm rot="7872271">
            <a:off x="2979843" y="2993823"/>
            <a:ext cx="1187736" cy="1484653"/>
          </a:xfrm>
          <a:prstGeom prst="rect">
            <a:avLst/>
          </a:prstGeom>
          <a:noFill/>
          <a:ln>
            <a:noFill/>
          </a:ln>
        </p:spPr>
      </p:pic>
      <p:sp>
        <p:nvSpPr>
          <p:cNvPr id="308" name="Google Shape;308;p28"/>
          <p:cNvSpPr/>
          <p:nvPr/>
        </p:nvSpPr>
        <p:spPr>
          <a:xfrm rot="3535712">
            <a:off x="516651" y="146963"/>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28"/>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28"/>
          <p:cNvSpPr/>
          <p:nvPr/>
        </p:nvSpPr>
        <p:spPr>
          <a:xfrm rot="-5400000">
            <a:off x="51513" y="475270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28"/>
          <p:cNvSpPr/>
          <p:nvPr/>
        </p:nvSpPr>
        <p:spPr>
          <a:xfrm rot="-8100000">
            <a:off x="7523262" y="3086238"/>
            <a:ext cx="1379100" cy="422025"/>
          </a:xfrm>
          <a:prstGeom prst="flowChartManualInput">
            <a:avLst/>
          </a:prstGeom>
          <a:solidFill>
            <a:schemeClr val="lt1"/>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28"/>
          <p:cNvSpPr/>
          <p:nvPr/>
        </p:nvSpPr>
        <p:spPr>
          <a:xfrm>
            <a:off x="471887"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13" name="Google Shape;313;p28"/>
          <p:cNvPicPr preferRelativeResize="0"/>
          <p:nvPr/>
        </p:nvPicPr>
        <p:blipFill>
          <a:blip r:embed="rId4">
            <a:alphaModFix/>
          </a:blip>
          <a:stretch>
            <a:fillRect/>
          </a:stretch>
        </p:blipFill>
        <p:spPr>
          <a:xfrm rot="1834095">
            <a:off x="654979" y="1941488"/>
            <a:ext cx="990600" cy="762000"/>
          </a:xfrm>
          <a:prstGeom prst="rect">
            <a:avLst/>
          </a:prstGeom>
          <a:noFill/>
          <a:ln>
            <a:noFill/>
          </a:ln>
        </p:spPr>
      </p:pic>
      <p:pic>
        <p:nvPicPr>
          <p:cNvPr id="314" name="Google Shape;314;p28"/>
          <p:cNvPicPr preferRelativeResize="0"/>
          <p:nvPr/>
        </p:nvPicPr>
        <p:blipFill rotWithShape="1">
          <a:blip r:embed="rId5">
            <a:alphaModFix/>
          </a:blip>
          <a:srcRect b="11039" l="0" r="11621" t="0"/>
          <a:stretch/>
        </p:blipFill>
        <p:spPr>
          <a:xfrm>
            <a:off x="6576800" y="65925"/>
            <a:ext cx="2073825" cy="1589400"/>
          </a:xfrm>
          <a:prstGeom prst="rect">
            <a:avLst/>
          </a:prstGeom>
          <a:noFill/>
          <a:ln>
            <a:noFill/>
          </a:ln>
        </p:spPr>
      </p:pic>
      <p:sp>
        <p:nvSpPr>
          <p:cNvPr id="315" name="Google Shape;315;p28"/>
          <p:cNvSpPr/>
          <p:nvPr/>
        </p:nvSpPr>
        <p:spPr>
          <a:xfrm rot="8683648">
            <a:off x="4779521" y="3942649"/>
            <a:ext cx="696762" cy="580698"/>
          </a:xfrm>
          <a:prstGeom prst="flowChartExtract">
            <a:avLst/>
          </a:prstGeom>
          <a:solidFill>
            <a:schemeClr val="lt1"/>
          </a:solidFill>
          <a:ln cap="flat" cmpd="sng" w="381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28"/>
          <p:cNvSpPr/>
          <p:nvPr/>
        </p:nvSpPr>
        <p:spPr>
          <a:xfrm rot="4380277">
            <a:off x="4743679" y="406563"/>
            <a:ext cx="537775" cy="480729"/>
          </a:xfrm>
          <a:prstGeom prst="flowChartExtract">
            <a:avLst/>
          </a:prstGeom>
          <a:solidFill>
            <a:srgbClr val="FEB546"/>
          </a:solidFill>
          <a:ln cap="flat" cmpd="sng" w="381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28"/>
          <p:cNvSpPr/>
          <p:nvPr/>
        </p:nvSpPr>
        <p:spPr>
          <a:xfrm rot="9793951">
            <a:off x="1782477" y="3945842"/>
            <a:ext cx="603144" cy="574294"/>
          </a:xfrm>
          <a:prstGeom prst="pie">
            <a:avLst>
              <a:gd fmla="val 0" name="adj1"/>
              <a:gd fmla="val 16200000" name="adj2"/>
            </a:avLst>
          </a:prstGeom>
          <a:solidFill>
            <a:srgbClr val="FEB546"/>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28"/>
          <p:cNvSpPr txBox="1"/>
          <p:nvPr/>
        </p:nvSpPr>
        <p:spPr>
          <a:xfrm>
            <a:off x="2336975" y="2137488"/>
            <a:ext cx="4515000" cy="646500"/>
          </a:xfrm>
          <a:prstGeom prst="rect">
            <a:avLst/>
          </a:prstGeom>
          <a:solidFill>
            <a:srgbClr val="BC1D2C"/>
          </a:solid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lang="en-GB" sz="3000">
                <a:solidFill>
                  <a:schemeClr val="lt1"/>
                </a:solidFill>
                <a:latin typeface="Comic Sans MS"/>
                <a:ea typeface="Comic Sans MS"/>
                <a:cs typeface="Comic Sans MS"/>
                <a:sym typeface="Comic Sans MS"/>
              </a:rPr>
              <a:t>GOOD LUCK!</a:t>
            </a:r>
            <a:endParaRPr sz="3000">
              <a:solidFill>
                <a:schemeClr val="lt1"/>
              </a:solidFill>
              <a:latin typeface="Comic Sans MS"/>
              <a:ea typeface="Comic Sans MS"/>
              <a:cs typeface="Comic Sans MS"/>
              <a:sym typeface="Comic Sans MS"/>
            </a:endParaRPr>
          </a:p>
        </p:txBody>
      </p:sp>
      <p:pic>
        <p:nvPicPr>
          <p:cNvPr id="319" name="Google Shape;319;p28"/>
          <p:cNvPicPr preferRelativeResize="0"/>
          <p:nvPr/>
        </p:nvPicPr>
        <p:blipFill>
          <a:blip r:embed="rId6">
            <a:alphaModFix/>
          </a:blip>
          <a:stretch>
            <a:fillRect/>
          </a:stretch>
        </p:blipFill>
        <p:spPr>
          <a:xfrm rot="-1084023">
            <a:off x="2733944" y="4550827"/>
            <a:ext cx="1704975" cy="438150"/>
          </a:xfrm>
          <a:prstGeom prst="rect">
            <a:avLst/>
          </a:prstGeom>
          <a:noFill/>
          <a:ln>
            <a:noFill/>
          </a:ln>
        </p:spPr>
      </p:pic>
      <p:sp>
        <p:nvSpPr>
          <p:cNvPr id="320" name="Google Shape;320;p28"/>
          <p:cNvSpPr/>
          <p:nvPr/>
        </p:nvSpPr>
        <p:spPr>
          <a:xfrm rot="4380277">
            <a:off x="-243946" y="1425613"/>
            <a:ext cx="537775" cy="480729"/>
          </a:xfrm>
          <a:prstGeom prst="flowChartExtract">
            <a:avLst/>
          </a:prstGeom>
          <a:solidFill>
            <a:srgbClr val="BC1D2C"/>
          </a:solidFill>
          <a:ln cap="flat" cmpd="sng" w="381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21" name="Google Shape;321;p28"/>
          <p:cNvPicPr preferRelativeResize="0"/>
          <p:nvPr/>
        </p:nvPicPr>
        <p:blipFill>
          <a:blip r:embed="rId7">
            <a:alphaModFix/>
          </a:blip>
          <a:stretch>
            <a:fillRect/>
          </a:stretch>
        </p:blipFill>
        <p:spPr>
          <a:xfrm>
            <a:off x="9245541" y="4221475"/>
            <a:ext cx="523875" cy="590550"/>
          </a:xfrm>
          <a:prstGeom prst="rect">
            <a:avLst/>
          </a:prstGeom>
          <a:noFill/>
          <a:ln>
            <a:noFill/>
          </a:ln>
        </p:spPr>
      </p:pic>
      <p:pic>
        <p:nvPicPr>
          <p:cNvPr id="322" name="Google Shape;322;p28"/>
          <p:cNvPicPr preferRelativeResize="0"/>
          <p:nvPr/>
        </p:nvPicPr>
        <p:blipFill>
          <a:blip r:embed="rId8">
            <a:alphaModFix/>
          </a:blip>
          <a:stretch>
            <a:fillRect/>
          </a:stretch>
        </p:blipFill>
        <p:spPr>
          <a:xfrm rot="-3003833">
            <a:off x="2290761" y="122087"/>
            <a:ext cx="1497704" cy="1049673"/>
          </a:xfrm>
          <a:prstGeom prst="rect">
            <a:avLst/>
          </a:prstGeom>
          <a:noFill/>
          <a:ln>
            <a:noFill/>
          </a:ln>
        </p:spPr>
      </p:pic>
      <p:sp>
        <p:nvSpPr>
          <p:cNvPr id="323" name="Google Shape;323;p28"/>
          <p:cNvSpPr/>
          <p:nvPr/>
        </p:nvSpPr>
        <p:spPr>
          <a:xfrm rot="-6210416">
            <a:off x="6219642" y="4289995"/>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28"/>
          <p:cNvSpPr/>
          <p:nvPr/>
        </p:nvSpPr>
        <p:spPr>
          <a:xfrm>
            <a:off x="-357325" y="3069400"/>
            <a:ext cx="616800" cy="723900"/>
          </a:xfrm>
          <a:prstGeom prst="blockArc">
            <a:avLst>
              <a:gd fmla="val 10800000" name="adj1"/>
              <a:gd fmla="val 0" name="adj2"/>
              <a:gd fmla="val 25000" name="adj3"/>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25" name="Google Shape;325;p28"/>
          <p:cNvPicPr preferRelativeResize="0"/>
          <p:nvPr/>
        </p:nvPicPr>
        <p:blipFill>
          <a:blip r:embed="rId9">
            <a:alphaModFix/>
          </a:blip>
          <a:stretch>
            <a:fillRect/>
          </a:stretch>
        </p:blipFill>
        <p:spPr>
          <a:xfrm>
            <a:off x="7146375" y="4330501"/>
            <a:ext cx="2073825" cy="6435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6" name="Shape 76"/>
        <p:cNvGrpSpPr/>
        <p:nvPr/>
      </p:nvGrpSpPr>
      <p:grpSpPr>
        <a:xfrm>
          <a:off x="0" y="0"/>
          <a:ext cx="0" cy="0"/>
          <a:chOff x="0" y="0"/>
          <a:chExt cx="0" cy="0"/>
        </a:xfrm>
      </p:grpSpPr>
      <p:sp>
        <p:nvSpPr>
          <p:cNvPr id="77" name="Google Shape;77;p14"/>
          <p:cNvSpPr txBox="1"/>
          <p:nvPr/>
        </p:nvSpPr>
        <p:spPr>
          <a:xfrm>
            <a:off x="184000" y="111200"/>
            <a:ext cx="8779800" cy="48783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78" name="Google Shape;78;p14"/>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4"/>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4"/>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4"/>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82" name="Google Shape;82;p14"/>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83" name="Google Shape;83;p14"/>
          <p:cNvSpPr txBox="1"/>
          <p:nvPr/>
        </p:nvSpPr>
        <p:spPr>
          <a:xfrm>
            <a:off x="948775" y="728575"/>
            <a:ext cx="67857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The Starting Point! </a:t>
            </a:r>
            <a:endParaRPr b="1" sz="1100">
              <a:solidFill>
                <a:srgbClr val="BC1D2C"/>
              </a:solidFill>
              <a:latin typeface="Comic Sans MS"/>
              <a:ea typeface="Comic Sans MS"/>
              <a:cs typeface="Comic Sans MS"/>
              <a:sym typeface="Comic Sans MS"/>
            </a:endParaRPr>
          </a:p>
        </p:txBody>
      </p:sp>
      <p:pic>
        <p:nvPicPr>
          <p:cNvPr id="84" name="Google Shape;84;p14"/>
          <p:cNvPicPr preferRelativeResize="0"/>
          <p:nvPr/>
        </p:nvPicPr>
        <p:blipFill>
          <a:blip r:embed="rId4">
            <a:alphaModFix/>
          </a:blip>
          <a:stretch>
            <a:fillRect/>
          </a:stretch>
        </p:blipFill>
        <p:spPr>
          <a:xfrm>
            <a:off x="1459781" y="2331838"/>
            <a:ext cx="310869" cy="350425"/>
          </a:xfrm>
          <a:prstGeom prst="rect">
            <a:avLst/>
          </a:prstGeom>
          <a:noFill/>
          <a:ln>
            <a:noFill/>
          </a:ln>
        </p:spPr>
      </p:pic>
      <p:sp>
        <p:nvSpPr>
          <p:cNvPr id="85" name="Google Shape;85;p14"/>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4"/>
          <p:cNvSpPr txBox="1"/>
          <p:nvPr/>
        </p:nvSpPr>
        <p:spPr>
          <a:xfrm>
            <a:off x="1770650" y="1440832"/>
            <a:ext cx="5794500" cy="231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300">
              <a:solidFill>
                <a:schemeClr val="dk1"/>
              </a:solidFill>
              <a:latin typeface="Comic Sans MS"/>
              <a:ea typeface="Comic Sans MS"/>
              <a:cs typeface="Comic Sans MS"/>
              <a:sym typeface="Comic Sans MS"/>
            </a:endParaRPr>
          </a:p>
        </p:txBody>
      </p:sp>
      <p:pic>
        <p:nvPicPr>
          <p:cNvPr id="87" name="Google Shape;87;p14"/>
          <p:cNvPicPr preferRelativeResize="0"/>
          <p:nvPr/>
        </p:nvPicPr>
        <p:blipFill>
          <a:blip r:embed="rId5">
            <a:alphaModFix/>
          </a:blip>
          <a:stretch>
            <a:fillRect/>
          </a:stretch>
        </p:blipFill>
        <p:spPr>
          <a:xfrm>
            <a:off x="6993975" y="4178101"/>
            <a:ext cx="2073825" cy="643599"/>
          </a:xfrm>
          <a:prstGeom prst="rect">
            <a:avLst/>
          </a:prstGeom>
          <a:noFill/>
          <a:ln>
            <a:noFill/>
          </a:ln>
        </p:spPr>
      </p:pic>
      <p:pic>
        <p:nvPicPr>
          <p:cNvPr id="88" name="Google Shape;88;p14"/>
          <p:cNvPicPr preferRelativeResize="0"/>
          <p:nvPr/>
        </p:nvPicPr>
        <p:blipFill>
          <a:blip r:embed="rId4">
            <a:alphaModFix/>
          </a:blip>
          <a:stretch>
            <a:fillRect/>
          </a:stretch>
        </p:blipFill>
        <p:spPr>
          <a:xfrm>
            <a:off x="1459781" y="3055588"/>
            <a:ext cx="310869" cy="350425"/>
          </a:xfrm>
          <a:prstGeom prst="rect">
            <a:avLst/>
          </a:prstGeom>
          <a:noFill/>
          <a:ln>
            <a:noFill/>
          </a:ln>
        </p:spPr>
      </p:pic>
      <p:pic>
        <p:nvPicPr>
          <p:cNvPr id="89" name="Google Shape;89;p14"/>
          <p:cNvPicPr preferRelativeResize="0"/>
          <p:nvPr/>
        </p:nvPicPr>
        <p:blipFill>
          <a:blip r:embed="rId4">
            <a:alphaModFix/>
          </a:blip>
          <a:stretch>
            <a:fillRect/>
          </a:stretch>
        </p:blipFill>
        <p:spPr>
          <a:xfrm>
            <a:off x="1459781" y="3455563"/>
            <a:ext cx="310869" cy="350425"/>
          </a:xfrm>
          <a:prstGeom prst="rect">
            <a:avLst/>
          </a:prstGeom>
          <a:noFill/>
          <a:ln>
            <a:noFill/>
          </a:ln>
        </p:spPr>
      </p:pic>
      <p:pic>
        <p:nvPicPr>
          <p:cNvPr id="90" name="Google Shape;90;p14"/>
          <p:cNvPicPr preferRelativeResize="0"/>
          <p:nvPr/>
        </p:nvPicPr>
        <p:blipFill>
          <a:blip r:embed="rId4">
            <a:alphaModFix/>
          </a:blip>
          <a:stretch>
            <a:fillRect/>
          </a:stretch>
        </p:blipFill>
        <p:spPr>
          <a:xfrm>
            <a:off x="1459781" y="3855538"/>
            <a:ext cx="310869" cy="350425"/>
          </a:xfrm>
          <a:prstGeom prst="rect">
            <a:avLst/>
          </a:prstGeom>
          <a:noFill/>
          <a:ln>
            <a:noFill/>
          </a:ln>
        </p:spPr>
      </p:pic>
      <p:sp>
        <p:nvSpPr>
          <p:cNvPr id="91" name="Google Shape;91;p14"/>
          <p:cNvSpPr txBox="1"/>
          <p:nvPr/>
        </p:nvSpPr>
        <p:spPr>
          <a:xfrm>
            <a:off x="1702775" y="1440825"/>
            <a:ext cx="6419700" cy="2890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500"/>
              </a:spcBef>
              <a:spcAft>
                <a:spcPts val="0"/>
              </a:spcAft>
              <a:buNone/>
            </a:pPr>
            <a:r>
              <a:rPr b="1" lang="en-GB" sz="2100">
                <a:solidFill>
                  <a:schemeClr val="dk1"/>
                </a:solidFill>
                <a:latin typeface="Comic Sans MS"/>
                <a:ea typeface="Comic Sans MS"/>
                <a:cs typeface="Comic Sans MS"/>
                <a:sym typeface="Comic Sans MS"/>
              </a:rPr>
              <a:t>Today we will be covering the following </a:t>
            </a:r>
            <a:br>
              <a:rPr b="1" lang="en-GB" sz="2100">
                <a:solidFill>
                  <a:schemeClr val="dk1"/>
                </a:solidFill>
                <a:latin typeface="Comic Sans MS"/>
                <a:ea typeface="Comic Sans MS"/>
                <a:cs typeface="Comic Sans MS"/>
                <a:sym typeface="Comic Sans MS"/>
              </a:rPr>
            </a:br>
            <a:r>
              <a:rPr lang="en-GB" sz="2000">
                <a:solidFill>
                  <a:srgbClr val="404040"/>
                </a:solidFill>
              </a:rPr>
              <a:t>What is research data? </a:t>
            </a:r>
            <a:endParaRPr sz="2000">
              <a:solidFill>
                <a:srgbClr val="404040"/>
              </a:solidFill>
            </a:endParaRPr>
          </a:p>
          <a:p>
            <a:pPr indent="0" lvl="0" marL="0" rtl="0" algn="l">
              <a:lnSpc>
                <a:spcPct val="115000"/>
              </a:lnSpc>
              <a:spcBef>
                <a:spcPts val="500"/>
              </a:spcBef>
              <a:spcAft>
                <a:spcPts val="0"/>
              </a:spcAft>
              <a:buNone/>
            </a:pPr>
            <a:r>
              <a:rPr lang="en-GB" sz="2000">
                <a:solidFill>
                  <a:srgbClr val="404040"/>
                </a:solidFill>
              </a:rPr>
              <a:t>What is the difference between quantitative and qualitative data ? </a:t>
            </a:r>
            <a:endParaRPr sz="2000">
              <a:solidFill>
                <a:srgbClr val="404040"/>
              </a:solidFill>
            </a:endParaRPr>
          </a:p>
          <a:p>
            <a:pPr indent="0" lvl="0" marL="0" rtl="0" algn="l">
              <a:lnSpc>
                <a:spcPct val="115000"/>
              </a:lnSpc>
              <a:spcBef>
                <a:spcPts val="500"/>
              </a:spcBef>
              <a:spcAft>
                <a:spcPts val="0"/>
              </a:spcAft>
              <a:buNone/>
            </a:pPr>
            <a:r>
              <a:rPr lang="en-GB" sz="2000">
                <a:solidFill>
                  <a:srgbClr val="404040"/>
                </a:solidFill>
              </a:rPr>
              <a:t>What is mixed data? </a:t>
            </a:r>
            <a:endParaRPr sz="2000">
              <a:solidFill>
                <a:srgbClr val="404040"/>
              </a:solidFill>
            </a:endParaRPr>
          </a:p>
          <a:p>
            <a:pPr indent="0" lvl="0" marL="0" rtl="0" algn="l">
              <a:lnSpc>
                <a:spcPct val="115000"/>
              </a:lnSpc>
              <a:spcBef>
                <a:spcPts val="500"/>
              </a:spcBef>
              <a:spcAft>
                <a:spcPts val="0"/>
              </a:spcAft>
              <a:buNone/>
            </a:pPr>
            <a:r>
              <a:rPr lang="en-GB" sz="2000">
                <a:solidFill>
                  <a:srgbClr val="404040"/>
                </a:solidFill>
              </a:rPr>
              <a:t>Data collection methods</a:t>
            </a:r>
            <a:endParaRPr sz="2000">
              <a:solidFill>
                <a:srgbClr val="404040"/>
              </a:solidFill>
            </a:endParaRPr>
          </a:p>
          <a:p>
            <a:pPr indent="0" lvl="0" marL="0" rtl="0" algn="l">
              <a:lnSpc>
                <a:spcPct val="115000"/>
              </a:lnSpc>
              <a:spcBef>
                <a:spcPts val="500"/>
              </a:spcBef>
              <a:spcAft>
                <a:spcPts val="0"/>
              </a:spcAft>
              <a:buNone/>
            </a:pPr>
            <a:r>
              <a:rPr lang="en-GB" sz="2000">
                <a:solidFill>
                  <a:srgbClr val="404040"/>
                </a:solidFill>
              </a:rPr>
              <a:t>What data type you should use</a:t>
            </a:r>
            <a:endParaRPr sz="2100">
              <a:solidFill>
                <a:schemeClr val="dk1"/>
              </a:solidFill>
              <a:latin typeface="Comic Sans MS"/>
              <a:ea typeface="Comic Sans MS"/>
              <a:cs typeface="Comic Sans MS"/>
              <a:sym typeface="Comic Sans MS"/>
            </a:endParaRPr>
          </a:p>
        </p:txBody>
      </p:sp>
      <p:pic>
        <p:nvPicPr>
          <p:cNvPr id="92" name="Google Shape;92;p14"/>
          <p:cNvPicPr preferRelativeResize="0"/>
          <p:nvPr/>
        </p:nvPicPr>
        <p:blipFill>
          <a:blip r:embed="rId4">
            <a:alphaModFix/>
          </a:blip>
          <a:stretch>
            <a:fillRect/>
          </a:stretch>
        </p:blipFill>
        <p:spPr>
          <a:xfrm>
            <a:off x="1459781" y="1882288"/>
            <a:ext cx="310869" cy="3504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6" name="Shape 96"/>
        <p:cNvGrpSpPr/>
        <p:nvPr/>
      </p:nvGrpSpPr>
      <p:grpSpPr>
        <a:xfrm>
          <a:off x="0" y="0"/>
          <a:ext cx="0" cy="0"/>
          <a:chOff x="0" y="0"/>
          <a:chExt cx="0" cy="0"/>
        </a:xfrm>
      </p:grpSpPr>
      <p:sp>
        <p:nvSpPr>
          <p:cNvPr id="97" name="Google Shape;97;p15"/>
          <p:cNvSpPr txBox="1"/>
          <p:nvPr/>
        </p:nvSpPr>
        <p:spPr>
          <a:xfrm>
            <a:off x="184000" y="111200"/>
            <a:ext cx="8779800" cy="48783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98" name="Google Shape;98;p15"/>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5"/>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5"/>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5"/>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2" name="Google Shape;102;p15"/>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103" name="Google Shape;103;p15"/>
          <p:cNvSpPr txBox="1"/>
          <p:nvPr/>
        </p:nvSpPr>
        <p:spPr>
          <a:xfrm>
            <a:off x="948775" y="728575"/>
            <a:ext cx="67857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What Is Research Data: </a:t>
            </a:r>
            <a:endParaRPr b="1" sz="1100">
              <a:solidFill>
                <a:srgbClr val="BC1D2C"/>
              </a:solidFill>
              <a:latin typeface="Comic Sans MS"/>
              <a:ea typeface="Comic Sans MS"/>
              <a:cs typeface="Comic Sans MS"/>
              <a:sym typeface="Comic Sans MS"/>
            </a:endParaRPr>
          </a:p>
        </p:txBody>
      </p:sp>
      <p:sp>
        <p:nvSpPr>
          <p:cNvPr id="104" name="Google Shape;104;p15"/>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5"/>
          <p:cNvSpPr txBox="1"/>
          <p:nvPr/>
        </p:nvSpPr>
        <p:spPr>
          <a:xfrm>
            <a:off x="1274100" y="1297975"/>
            <a:ext cx="6595800" cy="3577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80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It is the information that has been collected or observed to test the research hypothesis</a:t>
            </a:r>
            <a:endParaRPr sz="2000">
              <a:solidFill>
                <a:srgbClr val="404040"/>
              </a:solidFill>
              <a:latin typeface="Comic Sans MS"/>
              <a:ea typeface="Comic Sans MS"/>
              <a:cs typeface="Comic Sans MS"/>
              <a:sym typeface="Comic Sans MS"/>
            </a:endParaRPr>
          </a:p>
          <a:p>
            <a:pPr indent="0" lvl="0" marL="0" rtl="0" algn="l">
              <a:lnSpc>
                <a:spcPct val="115000"/>
              </a:lnSpc>
              <a:spcBef>
                <a:spcPts val="800"/>
              </a:spcBef>
              <a:spcAft>
                <a:spcPts val="0"/>
              </a:spcAft>
              <a:buClr>
                <a:schemeClr val="dk1"/>
              </a:buClr>
              <a:buSzPts val="1100"/>
              <a:buFont typeface="Arial"/>
              <a:buNone/>
            </a:pPr>
            <a:r>
              <a:rPr lang="en-GB" sz="2100">
                <a:solidFill>
                  <a:srgbClr val="404040"/>
                </a:solidFill>
                <a:latin typeface="Comic Sans MS"/>
                <a:ea typeface="Comic Sans MS"/>
                <a:cs typeface="Comic Sans MS"/>
                <a:sym typeface="Comic Sans MS"/>
              </a:rPr>
              <a:t>Data has to be authentic and reliable in order to conduct a successful and quality  </a:t>
            </a:r>
            <a:endParaRPr sz="2100">
              <a:solidFill>
                <a:srgbClr val="404040"/>
              </a:solidFill>
              <a:latin typeface="Comic Sans MS"/>
              <a:ea typeface="Comic Sans MS"/>
              <a:cs typeface="Comic Sans MS"/>
              <a:sym typeface="Comic Sans MS"/>
            </a:endParaRPr>
          </a:p>
          <a:p>
            <a:pPr indent="0" lvl="0" marL="0" rtl="0" algn="l">
              <a:lnSpc>
                <a:spcPct val="115000"/>
              </a:lnSpc>
              <a:spcBef>
                <a:spcPts val="800"/>
              </a:spcBef>
              <a:spcAft>
                <a:spcPts val="0"/>
              </a:spcAft>
              <a:buClr>
                <a:schemeClr val="dk1"/>
              </a:buClr>
              <a:buSzPts val="1100"/>
              <a:buFont typeface="Arial"/>
              <a:buNone/>
            </a:pPr>
            <a:r>
              <a:rPr lang="en-GB" sz="2100">
                <a:solidFill>
                  <a:srgbClr val="404040"/>
                </a:solidFill>
                <a:latin typeface="Comic Sans MS"/>
                <a:ea typeface="Comic Sans MS"/>
                <a:cs typeface="Comic Sans MS"/>
                <a:sym typeface="Comic Sans MS"/>
              </a:rPr>
              <a:t>Your topic choice leads you to selecting the right data type for your research</a:t>
            </a:r>
            <a:endParaRPr sz="21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t/>
            </a:r>
            <a:endParaRPr sz="1100">
              <a:solidFill>
                <a:srgbClr val="0E101A"/>
              </a:solidFill>
            </a:endParaRPr>
          </a:p>
          <a:p>
            <a:pPr indent="0" lvl="0" marL="0" rtl="0" algn="l">
              <a:lnSpc>
                <a:spcPct val="115000"/>
              </a:lnSpc>
              <a:spcBef>
                <a:spcPts val="800"/>
              </a:spcBef>
              <a:spcAft>
                <a:spcPts val="0"/>
              </a:spcAft>
              <a:buClr>
                <a:schemeClr val="dk1"/>
              </a:buClr>
              <a:buSzPts val="1100"/>
              <a:buFont typeface="Arial"/>
              <a:buNone/>
            </a:pPr>
            <a:r>
              <a:t/>
            </a:r>
            <a:endParaRPr sz="2100">
              <a:solidFill>
                <a:srgbClr val="404040"/>
              </a:solidFill>
              <a:latin typeface="Comic Sans MS"/>
              <a:ea typeface="Comic Sans MS"/>
              <a:cs typeface="Comic Sans MS"/>
              <a:sym typeface="Comic Sans MS"/>
            </a:endParaRPr>
          </a:p>
          <a:p>
            <a:pPr indent="0" lvl="0" marL="0" rtl="0" algn="l">
              <a:spcBef>
                <a:spcPts val="0"/>
              </a:spcBef>
              <a:spcAft>
                <a:spcPts val="0"/>
              </a:spcAft>
              <a:buNone/>
            </a:pPr>
            <a:r>
              <a:t/>
            </a:r>
            <a:endParaRPr sz="2100">
              <a:solidFill>
                <a:schemeClr val="dk1"/>
              </a:solidFill>
              <a:latin typeface="Comic Sans MS"/>
              <a:ea typeface="Comic Sans MS"/>
              <a:cs typeface="Comic Sans MS"/>
              <a:sym typeface="Comic Sans MS"/>
            </a:endParaRPr>
          </a:p>
        </p:txBody>
      </p:sp>
      <p:pic>
        <p:nvPicPr>
          <p:cNvPr id="106" name="Google Shape;106;p15"/>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107" name="Google Shape;107;p15"/>
          <p:cNvPicPr preferRelativeResize="0"/>
          <p:nvPr/>
        </p:nvPicPr>
        <p:blipFill>
          <a:blip r:embed="rId5">
            <a:alphaModFix/>
          </a:blip>
          <a:stretch>
            <a:fillRect/>
          </a:stretch>
        </p:blipFill>
        <p:spPr>
          <a:xfrm>
            <a:off x="887075" y="2226366"/>
            <a:ext cx="422025" cy="475682"/>
          </a:xfrm>
          <a:prstGeom prst="rect">
            <a:avLst/>
          </a:prstGeom>
          <a:noFill/>
          <a:ln>
            <a:noFill/>
          </a:ln>
        </p:spPr>
      </p:pic>
      <p:pic>
        <p:nvPicPr>
          <p:cNvPr id="108" name="Google Shape;108;p15"/>
          <p:cNvPicPr preferRelativeResize="0"/>
          <p:nvPr/>
        </p:nvPicPr>
        <p:blipFill>
          <a:blip r:embed="rId5">
            <a:alphaModFix/>
          </a:blip>
          <a:stretch>
            <a:fillRect/>
          </a:stretch>
        </p:blipFill>
        <p:spPr>
          <a:xfrm>
            <a:off x="887075" y="1342841"/>
            <a:ext cx="422025" cy="475682"/>
          </a:xfrm>
          <a:prstGeom prst="rect">
            <a:avLst/>
          </a:prstGeom>
          <a:noFill/>
          <a:ln>
            <a:noFill/>
          </a:ln>
        </p:spPr>
      </p:pic>
      <p:pic>
        <p:nvPicPr>
          <p:cNvPr id="109" name="Google Shape;109;p15"/>
          <p:cNvPicPr preferRelativeResize="0"/>
          <p:nvPr/>
        </p:nvPicPr>
        <p:blipFill>
          <a:blip r:embed="rId5">
            <a:alphaModFix/>
          </a:blip>
          <a:stretch>
            <a:fillRect/>
          </a:stretch>
        </p:blipFill>
        <p:spPr>
          <a:xfrm>
            <a:off x="936225" y="2935216"/>
            <a:ext cx="422025" cy="47568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3" name="Shape 113"/>
        <p:cNvGrpSpPr/>
        <p:nvPr/>
      </p:nvGrpSpPr>
      <p:grpSpPr>
        <a:xfrm>
          <a:off x="0" y="0"/>
          <a:ext cx="0" cy="0"/>
          <a:chOff x="0" y="0"/>
          <a:chExt cx="0" cy="0"/>
        </a:xfrm>
      </p:grpSpPr>
      <p:sp>
        <p:nvSpPr>
          <p:cNvPr id="114" name="Google Shape;114;p16"/>
          <p:cNvSpPr txBox="1"/>
          <p:nvPr/>
        </p:nvSpPr>
        <p:spPr>
          <a:xfrm>
            <a:off x="184000" y="111200"/>
            <a:ext cx="8779800" cy="48783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15" name="Google Shape;115;p16"/>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6"/>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6"/>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6"/>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9" name="Google Shape;119;p16"/>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120" name="Google Shape;120;p16"/>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6"/>
          <p:cNvSpPr txBox="1"/>
          <p:nvPr/>
        </p:nvSpPr>
        <p:spPr>
          <a:xfrm>
            <a:off x="1555250" y="1377450"/>
            <a:ext cx="6864900" cy="4353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800"/>
              </a:spcBef>
              <a:spcAft>
                <a:spcPts val="0"/>
              </a:spcAft>
              <a:buClr>
                <a:schemeClr val="dk1"/>
              </a:buClr>
              <a:buSzPts val="1100"/>
              <a:buFont typeface="Arial"/>
              <a:buNone/>
            </a:pPr>
            <a:r>
              <a:rPr b="1" i="1" lang="en-GB" sz="2000">
                <a:solidFill>
                  <a:srgbClr val="404040"/>
                </a:solidFill>
                <a:latin typeface="Comic Sans MS"/>
                <a:ea typeface="Comic Sans MS"/>
                <a:cs typeface="Comic Sans MS"/>
                <a:sym typeface="Comic Sans MS"/>
              </a:rPr>
              <a:t>Qualitative Data</a:t>
            </a:r>
            <a:r>
              <a:rPr b="1" i="1" lang="en-GB" sz="2000">
                <a:solidFill>
                  <a:srgbClr val="404040"/>
                </a:solidFill>
                <a:latin typeface="Comic Sans MS"/>
                <a:ea typeface="Comic Sans MS"/>
                <a:cs typeface="Comic Sans MS"/>
                <a:sym typeface="Comic Sans MS"/>
              </a:rPr>
              <a:t>:</a:t>
            </a:r>
            <a:r>
              <a:rPr lang="en-GB" sz="2000">
                <a:solidFill>
                  <a:srgbClr val="404040"/>
                </a:solidFill>
                <a:latin typeface="Comic Sans MS"/>
                <a:ea typeface="Comic Sans MS"/>
                <a:cs typeface="Comic Sans MS"/>
                <a:sym typeface="Comic Sans MS"/>
              </a:rPr>
              <a:t> </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Qualitative data is based on non-quantifiable elements, it’s more concerned with observations and descriptions.</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b="1" i="1" lang="en-GB" sz="2000">
                <a:solidFill>
                  <a:srgbClr val="404040"/>
                </a:solidFill>
                <a:latin typeface="Comic Sans MS"/>
                <a:ea typeface="Comic Sans MS"/>
                <a:cs typeface="Comic Sans MS"/>
                <a:sym typeface="Comic Sans MS"/>
              </a:rPr>
              <a:t>Quantitative Data:</a:t>
            </a:r>
            <a:r>
              <a:rPr lang="en-GB" sz="2000">
                <a:solidFill>
                  <a:srgbClr val="404040"/>
                </a:solidFill>
                <a:latin typeface="Comic Sans MS"/>
                <a:ea typeface="Comic Sans MS"/>
                <a:cs typeface="Comic Sans MS"/>
                <a:sym typeface="Comic Sans MS"/>
              </a:rPr>
              <a:t> </a:t>
            </a:r>
            <a:endParaRPr sz="2000">
              <a:solidFill>
                <a:srgbClr val="404040"/>
              </a:solidFill>
              <a:latin typeface="Comic Sans MS"/>
              <a:ea typeface="Comic Sans MS"/>
              <a:cs typeface="Comic Sans MS"/>
              <a:sym typeface="Comic Sans MS"/>
            </a:endParaRPr>
          </a:p>
          <a:p>
            <a:pPr indent="0" lvl="0" marL="0" rtl="0" algn="l">
              <a:lnSpc>
                <a:spcPct val="115000"/>
              </a:lnSpc>
              <a:spcBef>
                <a:spcPts val="50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This is part of quantitative research. Quantitative research is the use of numbers to collect and present data. </a:t>
            </a:r>
            <a:r>
              <a:rPr lang="en-GB" sz="2100">
                <a:solidFill>
                  <a:schemeClr val="dk1"/>
                </a:solidFill>
                <a:latin typeface="Comic Sans MS"/>
                <a:ea typeface="Comic Sans MS"/>
                <a:cs typeface="Comic Sans MS"/>
                <a:sym typeface="Comic Sans MS"/>
              </a:rPr>
              <a:t> </a:t>
            </a:r>
            <a:br>
              <a:rPr lang="en-GB" sz="2100">
                <a:solidFill>
                  <a:schemeClr val="dk1"/>
                </a:solidFill>
                <a:latin typeface="Comic Sans MS"/>
                <a:ea typeface="Comic Sans MS"/>
                <a:cs typeface="Comic Sans MS"/>
                <a:sym typeface="Comic Sans MS"/>
              </a:rPr>
            </a:br>
            <a:endParaRPr sz="1900">
              <a:solidFill>
                <a:srgbClr val="404040"/>
              </a:solidFill>
            </a:endParaRPr>
          </a:p>
          <a:p>
            <a:pPr indent="0" lvl="0" marL="0" rtl="0" algn="l">
              <a:lnSpc>
                <a:spcPct val="115000"/>
              </a:lnSpc>
              <a:spcBef>
                <a:spcPts val="500"/>
              </a:spcBef>
              <a:spcAft>
                <a:spcPts val="0"/>
              </a:spcAft>
              <a:buClr>
                <a:schemeClr val="dk1"/>
              </a:buClr>
              <a:buSzPts val="1100"/>
              <a:buFont typeface="Arial"/>
              <a:buNone/>
            </a:pPr>
            <a:r>
              <a:t/>
            </a:r>
            <a:endParaRPr sz="21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100">
              <a:solidFill>
                <a:schemeClr val="dk1"/>
              </a:solidFill>
              <a:latin typeface="Comic Sans MS"/>
              <a:ea typeface="Comic Sans MS"/>
              <a:cs typeface="Comic Sans MS"/>
              <a:sym typeface="Comic Sans MS"/>
            </a:endParaRPr>
          </a:p>
          <a:p>
            <a:pPr indent="0" lvl="0" marL="0" rtl="0" algn="l">
              <a:spcBef>
                <a:spcPts val="0"/>
              </a:spcBef>
              <a:spcAft>
                <a:spcPts val="0"/>
              </a:spcAft>
              <a:buNone/>
            </a:pPr>
            <a:r>
              <a:t/>
            </a:r>
            <a:endParaRPr sz="300">
              <a:solidFill>
                <a:schemeClr val="dk1"/>
              </a:solidFill>
              <a:latin typeface="Comic Sans MS"/>
              <a:ea typeface="Comic Sans MS"/>
              <a:cs typeface="Comic Sans MS"/>
              <a:sym typeface="Comic Sans MS"/>
            </a:endParaRPr>
          </a:p>
        </p:txBody>
      </p:sp>
      <p:pic>
        <p:nvPicPr>
          <p:cNvPr id="122" name="Google Shape;122;p16"/>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123" name="Google Shape;123;p16"/>
          <p:cNvPicPr preferRelativeResize="0"/>
          <p:nvPr/>
        </p:nvPicPr>
        <p:blipFill>
          <a:blip r:embed="rId5">
            <a:alphaModFix/>
          </a:blip>
          <a:stretch>
            <a:fillRect/>
          </a:stretch>
        </p:blipFill>
        <p:spPr>
          <a:xfrm>
            <a:off x="1133225" y="1377441"/>
            <a:ext cx="422025" cy="475682"/>
          </a:xfrm>
          <a:prstGeom prst="rect">
            <a:avLst/>
          </a:prstGeom>
          <a:noFill/>
          <a:ln>
            <a:noFill/>
          </a:ln>
        </p:spPr>
      </p:pic>
      <p:pic>
        <p:nvPicPr>
          <p:cNvPr id="124" name="Google Shape;124;p16"/>
          <p:cNvPicPr preferRelativeResize="0"/>
          <p:nvPr/>
        </p:nvPicPr>
        <p:blipFill>
          <a:blip r:embed="rId5">
            <a:alphaModFix/>
          </a:blip>
          <a:stretch>
            <a:fillRect/>
          </a:stretch>
        </p:blipFill>
        <p:spPr>
          <a:xfrm>
            <a:off x="1133225" y="2838853"/>
            <a:ext cx="422025" cy="475682"/>
          </a:xfrm>
          <a:prstGeom prst="rect">
            <a:avLst/>
          </a:prstGeom>
          <a:noFill/>
          <a:ln>
            <a:noFill/>
          </a:ln>
        </p:spPr>
      </p:pic>
      <p:sp>
        <p:nvSpPr>
          <p:cNvPr id="125" name="Google Shape;125;p16"/>
          <p:cNvSpPr txBox="1"/>
          <p:nvPr/>
        </p:nvSpPr>
        <p:spPr>
          <a:xfrm>
            <a:off x="948775" y="728575"/>
            <a:ext cx="67857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Qualitative VS Quantitative</a:t>
            </a:r>
            <a:r>
              <a:rPr b="1" lang="en-GB" sz="2500" u="sng">
                <a:solidFill>
                  <a:srgbClr val="BC1D2C"/>
                </a:solidFill>
                <a:latin typeface="Comic Sans MS"/>
                <a:ea typeface="Comic Sans MS"/>
                <a:cs typeface="Comic Sans MS"/>
                <a:sym typeface="Comic Sans MS"/>
              </a:rPr>
              <a:t>: </a:t>
            </a:r>
            <a:endParaRPr b="1" sz="1100">
              <a:solidFill>
                <a:srgbClr val="BC1D2C"/>
              </a:solidFill>
              <a:latin typeface="Comic Sans MS"/>
              <a:ea typeface="Comic Sans MS"/>
              <a:cs typeface="Comic Sans MS"/>
              <a:sym typeface="Comic Sans M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9" name="Shape 129"/>
        <p:cNvGrpSpPr/>
        <p:nvPr/>
      </p:nvGrpSpPr>
      <p:grpSpPr>
        <a:xfrm>
          <a:off x="0" y="0"/>
          <a:ext cx="0" cy="0"/>
          <a:chOff x="0" y="0"/>
          <a:chExt cx="0" cy="0"/>
        </a:xfrm>
      </p:grpSpPr>
      <p:sp>
        <p:nvSpPr>
          <p:cNvPr id="130" name="Google Shape;130;p17"/>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31" name="Google Shape;131;p17"/>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7"/>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7"/>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7"/>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5" name="Google Shape;135;p17"/>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136" name="Google Shape;136;p17"/>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7"/>
          <p:cNvSpPr txBox="1"/>
          <p:nvPr/>
        </p:nvSpPr>
        <p:spPr>
          <a:xfrm>
            <a:off x="887075" y="1377450"/>
            <a:ext cx="7533000" cy="2111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500"/>
              </a:spcBef>
              <a:spcAft>
                <a:spcPts val="0"/>
              </a:spcAft>
              <a:buClr>
                <a:schemeClr val="dk1"/>
              </a:buClr>
              <a:buSzPts val="1100"/>
              <a:buFont typeface="Arial"/>
              <a:buNone/>
            </a:pPr>
            <a:r>
              <a:rPr lang="en-GB" sz="1700">
                <a:solidFill>
                  <a:schemeClr val="dk1"/>
                </a:solidFill>
                <a:latin typeface="Comic Sans MS"/>
                <a:ea typeface="Comic Sans MS"/>
                <a:cs typeface="Comic Sans MS"/>
                <a:sym typeface="Comic Sans MS"/>
              </a:rPr>
              <a:t>Here’s a chart to help </a:t>
            </a:r>
            <a:r>
              <a:rPr lang="en-GB" sz="1700">
                <a:solidFill>
                  <a:schemeClr val="dk1"/>
                </a:solidFill>
                <a:latin typeface="Comic Sans MS"/>
                <a:ea typeface="Comic Sans MS"/>
                <a:cs typeface="Comic Sans MS"/>
                <a:sym typeface="Comic Sans MS"/>
              </a:rPr>
              <a:t>differentiate</a:t>
            </a:r>
            <a:r>
              <a:rPr lang="en-GB" sz="1700">
                <a:solidFill>
                  <a:schemeClr val="dk1"/>
                </a:solidFill>
                <a:latin typeface="Comic Sans MS"/>
                <a:ea typeface="Comic Sans MS"/>
                <a:cs typeface="Comic Sans MS"/>
                <a:sym typeface="Comic Sans MS"/>
              </a:rPr>
              <a:t> between qualitative and </a:t>
            </a:r>
            <a:r>
              <a:rPr lang="en-GB" sz="1700">
                <a:solidFill>
                  <a:schemeClr val="dk1"/>
                </a:solidFill>
                <a:latin typeface="Comic Sans MS"/>
                <a:ea typeface="Comic Sans MS"/>
                <a:cs typeface="Comic Sans MS"/>
                <a:sym typeface="Comic Sans MS"/>
              </a:rPr>
              <a:t>Quantitative</a:t>
            </a:r>
            <a:r>
              <a:rPr lang="en-GB" sz="1700">
                <a:solidFill>
                  <a:schemeClr val="dk1"/>
                </a:solidFill>
                <a:latin typeface="Comic Sans MS"/>
                <a:ea typeface="Comic Sans MS"/>
                <a:cs typeface="Comic Sans MS"/>
                <a:sym typeface="Comic Sans MS"/>
              </a:rPr>
              <a:t> </a:t>
            </a:r>
            <a:r>
              <a:rPr lang="en-GB" sz="1700">
                <a:solidFill>
                  <a:schemeClr val="dk1"/>
                </a:solidFill>
                <a:latin typeface="Comic Sans MS"/>
                <a:ea typeface="Comic Sans MS"/>
                <a:cs typeface="Comic Sans MS"/>
                <a:sym typeface="Comic Sans MS"/>
              </a:rPr>
              <a:t>methods</a:t>
            </a:r>
            <a:r>
              <a:rPr lang="en-GB" sz="2100">
                <a:solidFill>
                  <a:schemeClr val="dk1"/>
                </a:solidFill>
                <a:latin typeface="Comic Sans MS"/>
                <a:ea typeface="Comic Sans MS"/>
                <a:cs typeface="Comic Sans MS"/>
                <a:sym typeface="Comic Sans MS"/>
              </a:rPr>
              <a:t> </a:t>
            </a:r>
            <a:br>
              <a:rPr lang="en-GB" sz="2100">
                <a:solidFill>
                  <a:schemeClr val="dk1"/>
                </a:solidFill>
                <a:latin typeface="Comic Sans MS"/>
                <a:ea typeface="Comic Sans MS"/>
                <a:cs typeface="Comic Sans MS"/>
                <a:sym typeface="Comic Sans MS"/>
              </a:rPr>
            </a:br>
            <a:endParaRPr sz="1900">
              <a:solidFill>
                <a:srgbClr val="404040"/>
              </a:solidFill>
            </a:endParaRPr>
          </a:p>
          <a:p>
            <a:pPr indent="0" lvl="0" marL="0" rtl="0" algn="l">
              <a:lnSpc>
                <a:spcPct val="115000"/>
              </a:lnSpc>
              <a:spcBef>
                <a:spcPts val="500"/>
              </a:spcBef>
              <a:spcAft>
                <a:spcPts val="0"/>
              </a:spcAft>
              <a:buClr>
                <a:schemeClr val="dk1"/>
              </a:buClr>
              <a:buSzPts val="1100"/>
              <a:buFont typeface="Arial"/>
              <a:buNone/>
            </a:pPr>
            <a:r>
              <a:t/>
            </a:r>
            <a:endParaRPr sz="2100">
              <a:solidFill>
                <a:schemeClr val="dk1"/>
              </a:solidFill>
              <a:latin typeface="Comic Sans MS"/>
              <a:ea typeface="Comic Sans MS"/>
              <a:cs typeface="Comic Sans MS"/>
              <a:sym typeface="Comic Sans MS"/>
            </a:endParaRPr>
          </a:p>
          <a:p>
            <a:pPr indent="0" lvl="0" marL="0" rtl="0" algn="l">
              <a:lnSpc>
                <a:spcPct val="115000"/>
              </a:lnSpc>
              <a:spcBef>
                <a:spcPts val="500"/>
              </a:spcBef>
              <a:spcAft>
                <a:spcPts val="0"/>
              </a:spcAft>
              <a:buNone/>
            </a:pPr>
            <a:r>
              <a:t/>
            </a:r>
            <a:endParaRPr sz="2100">
              <a:solidFill>
                <a:schemeClr val="dk1"/>
              </a:solidFill>
              <a:latin typeface="Comic Sans MS"/>
              <a:ea typeface="Comic Sans MS"/>
              <a:cs typeface="Comic Sans MS"/>
              <a:sym typeface="Comic Sans MS"/>
            </a:endParaRPr>
          </a:p>
          <a:p>
            <a:pPr indent="0" lvl="0" marL="0" rtl="0" algn="l">
              <a:spcBef>
                <a:spcPts val="0"/>
              </a:spcBef>
              <a:spcAft>
                <a:spcPts val="0"/>
              </a:spcAft>
              <a:buNone/>
            </a:pPr>
            <a:r>
              <a:t/>
            </a:r>
            <a:endParaRPr sz="300">
              <a:solidFill>
                <a:schemeClr val="dk1"/>
              </a:solidFill>
              <a:latin typeface="Comic Sans MS"/>
              <a:ea typeface="Comic Sans MS"/>
              <a:cs typeface="Comic Sans MS"/>
              <a:sym typeface="Comic Sans MS"/>
            </a:endParaRPr>
          </a:p>
        </p:txBody>
      </p:sp>
      <p:pic>
        <p:nvPicPr>
          <p:cNvPr id="138" name="Google Shape;138;p17"/>
          <p:cNvPicPr preferRelativeResize="0"/>
          <p:nvPr/>
        </p:nvPicPr>
        <p:blipFill>
          <a:blip r:embed="rId4">
            <a:alphaModFix/>
          </a:blip>
          <a:stretch>
            <a:fillRect/>
          </a:stretch>
        </p:blipFill>
        <p:spPr>
          <a:xfrm>
            <a:off x="6993975" y="4178101"/>
            <a:ext cx="2073825" cy="643599"/>
          </a:xfrm>
          <a:prstGeom prst="rect">
            <a:avLst/>
          </a:prstGeom>
          <a:noFill/>
          <a:ln>
            <a:noFill/>
          </a:ln>
        </p:spPr>
      </p:pic>
      <p:sp>
        <p:nvSpPr>
          <p:cNvPr id="139" name="Google Shape;139;p17"/>
          <p:cNvSpPr txBox="1"/>
          <p:nvPr/>
        </p:nvSpPr>
        <p:spPr>
          <a:xfrm>
            <a:off x="948775" y="728575"/>
            <a:ext cx="67857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Qualitative VS Quantitative: </a:t>
            </a:r>
            <a:endParaRPr b="1" sz="1100">
              <a:solidFill>
                <a:srgbClr val="BC1D2C"/>
              </a:solidFill>
              <a:latin typeface="Comic Sans MS"/>
              <a:ea typeface="Comic Sans MS"/>
              <a:cs typeface="Comic Sans MS"/>
              <a:sym typeface="Comic Sans MS"/>
            </a:endParaRPr>
          </a:p>
        </p:txBody>
      </p:sp>
      <p:pic>
        <p:nvPicPr>
          <p:cNvPr id="140" name="Google Shape;140;p17"/>
          <p:cNvPicPr preferRelativeResize="0"/>
          <p:nvPr/>
        </p:nvPicPr>
        <p:blipFill>
          <a:blip r:embed="rId5">
            <a:alphaModFix/>
          </a:blip>
          <a:stretch>
            <a:fillRect/>
          </a:stretch>
        </p:blipFill>
        <p:spPr>
          <a:xfrm>
            <a:off x="1260725" y="2285025"/>
            <a:ext cx="6785700" cy="15068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18"/>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46" name="Google Shape;146;p18"/>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8"/>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8"/>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8"/>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50" name="Google Shape;150;p18"/>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151" name="Google Shape;151;p18"/>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8"/>
          <p:cNvSpPr txBox="1"/>
          <p:nvPr/>
        </p:nvSpPr>
        <p:spPr>
          <a:xfrm>
            <a:off x="1555250" y="1377450"/>
            <a:ext cx="6864900" cy="2709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800"/>
              </a:spcBef>
              <a:spcAft>
                <a:spcPts val="0"/>
              </a:spcAft>
              <a:buClr>
                <a:schemeClr val="dk1"/>
              </a:buClr>
              <a:buSzPts val="1100"/>
              <a:buFont typeface="Arial"/>
              <a:buNone/>
            </a:pPr>
            <a:r>
              <a:rPr b="1" i="1" lang="en-GB" sz="2000">
                <a:solidFill>
                  <a:srgbClr val="404040"/>
                </a:solidFill>
                <a:latin typeface="Comic Sans MS"/>
                <a:ea typeface="Comic Sans MS"/>
                <a:cs typeface="Comic Sans MS"/>
                <a:sym typeface="Comic Sans MS"/>
              </a:rPr>
              <a:t>Philosophy</a:t>
            </a:r>
            <a:r>
              <a:rPr b="1" i="1" lang="en-GB" sz="2000">
                <a:solidFill>
                  <a:srgbClr val="404040"/>
                </a:solidFill>
                <a:latin typeface="Comic Sans MS"/>
                <a:ea typeface="Comic Sans MS"/>
                <a:cs typeface="Comic Sans MS"/>
                <a:sym typeface="Comic Sans MS"/>
              </a:rPr>
              <a:t>:</a:t>
            </a:r>
            <a:r>
              <a:rPr lang="en-GB" sz="2000">
                <a:solidFill>
                  <a:srgbClr val="404040"/>
                </a:solidFill>
                <a:latin typeface="Comic Sans MS"/>
                <a:ea typeface="Comic Sans MS"/>
                <a:cs typeface="Comic Sans MS"/>
                <a:sym typeface="Comic Sans MS"/>
              </a:rPr>
              <a:t> </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This defines how you gather, analyze and use the data for your particular research.</a:t>
            </a:r>
            <a:br>
              <a:rPr lang="en-GB" sz="2000">
                <a:solidFill>
                  <a:srgbClr val="404040"/>
                </a:solidFill>
                <a:latin typeface="Comic Sans MS"/>
                <a:ea typeface="Comic Sans MS"/>
                <a:cs typeface="Comic Sans MS"/>
                <a:sym typeface="Comic Sans MS"/>
              </a:rPr>
            </a:br>
            <a:r>
              <a:rPr lang="en-GB" sz="2000">
                <a:solidFill>
                  <a:srgbClr val="404040"/>
                </a:solidFill>
                <a:latin typeface="Comic Sans MS"/>
                <a:ea typeface="Comic Sans MS"/>
                <a:cs typeface="Comic Sans MS"/>
                <a:sym typeface="Comic Sans MS"/>
              </a:rPr>
              <a:t>In quantitative research we use positivism which tests cause and effect relation </a:t>
            </a:r>
            <a:br>
              <a:rPr lang="en-GB" sz="2000">
                <a:solidFill>
                  <a:srgbClr val="404040"/>
                </a:solidFill>
                <a:latin typeface="Comic Sans MS"/>
                <a:ea typeface="Comic Sans MS"/>
                <a:cs typeface="Comic Sans MS"/>
                <a:sym typeface="Comic Sans MS"/>
              </a:rPr>
            </a:br>
            <a:r>
              <a:rPr lang="en-GB" sz="2000">
                <a:solidFill>
                  <a:srgbClr val="404040"/>
                </a:solidFill>
                <a:latin typeface="Comic Sans MS"/>
                <a:ea typeface="Comic Sans MS"/>
                <a:cs typeface="Comic Sans MS"/>
                <a:sym typeface="Comic Sans MS"/>
              </a:rPr>
              <a:t>In qualitative interpretivism is used provides the reader with detailed understanding of the topic. </a:t>
            </a:r>
            <a:endParaRPr sz="2000">
              <a:solidFill>
                <a:srgbClr val="404040"/>
              </a:solidFill>
              <a:latin typeface="Comic Sans MS"/>
              <a:ea typeface="Comic Sans MS"/>
              <a:cs typeface="Comic Sans MS"/>
              <a:sym typeface="Comic Sans MS"/>
            </a:endParaRPr>
          </a:p>
          <a:p>
            <a:pPr indent="0" lvl="0" marL="0" rtl="0" algn="l">
              <a:spcBef>
                <a:spcPts val="0"/>
              </a:spcBef>
              <a:spcAft>
                <a:spcPts val="0"/>
              </a:spcAft>
              <a:buNone/>
            </a:pPr>
            <a:r>
              <a:t/>
            </a:r>
            <a:endParaRPr sz="300">
              <a:solidFill>
                <a:schemeClr val="dk1"/>
              </a:solidFill>
              <a:latin typeface="Comic Sans MS"/>
              <a:ea typeface="Comic Sans MS"/>
              <a:cs typeface="Comic Sans MS"/>
              <a:sym typeface="Comic Sans MS"/>
            </a:endParaRPr>
          </a:p>
        </p:txBody>
      </p:sp>
      <p:pic>
        <p:nvPicPr>
          <p:cNvPr id="153" name="Google Shape;153;p18"/>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154" name="Google Shape;154;p18"/>
          <p:cNvPicPr preferRelativeResize="0"/>
          <p:nvPr/>
        </p:nvPicPr>
        <p:blipFill>
          <a:blip r:embed="rId5">
            <a:alphaModFix/>
          </a:blip>
          <a:stretch>
            <a:fillRect/>
          </a:stretch>
        </p:blipFill>
        <p:spPr>
          <a:xfrm>
            <a:off x="1133225" y="1758441"/>
            <a:ext cx="422025" cy="475682"/>
          </a:xfrm>
          <a:prstGeom prst="rect">
            <a:avLst/>
          </a:prstGeom>
          <a:noFill/>
          <a:ln>
            <a:noFill/>
          </a:ln>
        </p:spPr>
      </p:pic>
      <p:pic>
        <p:nvPicPr>
          <p:cNvPr id="155" name="Google Shape;155;p18"/>
          <p:cNvPicPr preferRelativeResize="0"/>
          <p:nvPr/>
        </p:nvPicPr>
        <p:blipFill>
          <a:blip r:embed="rId5">
            <a:alphaModFix/>
          </a:blip>
          <a:stretch>
            <a:fillRect/>
          </a:stretch>
        </p:blipFill>
        <p:spPr>
          <a:xfrm>
            <a:off x="1133225" y="2610253"/>
            <a:ext cx="422025" cy="475682"/>
          </a:xfrm>
          <a:prstGeom prst="rect">
            <a:avLst/>
          </a:prstGeom>
          <a:noFill/>
          <a:ln>
            <a:noFill/>
          </a:ln>
        </p:spPr>
      </p:pic>
      <p:sp>
        <p:nvSpPr>
          <p:cNvPr id="156" name="Google Shape;156;p18"/>
          <p:cNvSpPr txBox="1"/>
          <p:nvPr/>
        </p:nvSpPr>
        <p:spPr>
          <a:xfrm>
            <a:off x="948775" y="728575"/>
            <a:ext cx="67857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Qualitative VS Quantitative: </a:t>
            </a:r>
            <a:endParaRPr b="1" sz="1100">
              <a:solidFill>
                <a:srgbClr val="BC1D2C"/>
              </a:solidFill>
              <a:latin typeface="Comic Sans MS"/>
              <a:ea typeface="Comic Sans MS"/>
              <a:cs typeface="Comic Sans MS"/>
              <a:sym typeface="Comic Sans MS"/>
            </a:endParaRPr>
          </a:p>
        </p:txBody>
      </p:sp>
      <p:pic>
        <p:nvPicPr>
          <p:cNvPr id="157" name="Google Shape;157;p18"/>
          <p:cNvPicPr preferRelativeResize="0"/>
          <p:nvPr/>
        </p:nvPicPr>
        <p:blipFill>
          <a:blip r:embed="rId5">
            <a:alphaModFix/>
          </a:blip>
          <a:stretch>
            <a:fillRect/>
          </a:stretch>
        </p:blipFill>
        <p:spPr>
          <a:xfrm>
            <a:off x="1133225" y="3143653"/>
            <a:ext cx="422025" cy="47568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1" name="Shape 161"/>
        <p:cNvGrpSpPr/>
        <p:nvPr/>
      </p:nvGrpSpPr>
      <p:grpSpPr>
        <a:xfrm>
          <a:off x="0" y="0"/>
          <a:ext cx="0" cy="0"/>
          <a:chOff x="0" y="0"/>
          <a:chExt cx="0" cy="0"/>
        </a:xfrm>
      </p:grpSpPr>
      <p:sp>
        <p:nvSpPr>
          <p:cNvPr id="162" name="Google Shape;162;p19"/>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63" name="Google Shape;163;p19"/>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9"/>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9"/>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9"/>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67" name="Google Shape;167;p19"/>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168" name="Google Shape;168;p19"/>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9"/>
          <p:cNvSpPr txBox="1"/>
          <p:nvPr/>
        </p:nvSpPr>
        <p:spPr>
          <a:xfrm>
            <a:off x="1555250" y="1377450"/>
            <a:ext cx="6864900" cy="3063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800"/>
              </a:spcBef>
              <a:spcAft>
                <a:spcPts val="0"/>
              </a:spcAft>
              <a:buClr>
                <a:schemeClr val="dk1"/>
              </a:buClr>
              <a:buSzPts val="1100"/>
              <a:buFont typeface="Arial"/>
              <a:buNone/>
            </a:pPr>
            <a:r>
              <a:rPr b="1" i="1" lang="en-GB" sz="2000">
                <a:solidFill>
                  <a:srgbClr val="404040"/>
                </a:solidFill>
                <a:latin typeface="Comic Sans MS"/>
                <a:ea typeface="Comic Sans MS"/>
                <a:cs typeface="Comic Sans MS"/>
                <a:sym typeface="Comic Sans MS"/>
              </a:rPr>
              <a:t>Research Approach</a:t>
            </a:r>
            <a:r>
              <a:rPr b="1" i="1" lang="en-GB" sz="2000">
                <a:solidFill>
                  <a:srgbClr val="404040"/>
                </a:solidFill>
                <a:latin typeface="Comic Sans MS"/>
                <a:ea typeface="Comic Sans MS"/>
                <a:cs typeface="Comic Sans MS"/>
                <a:sym typeface="Comic Sans MS"/>
              </a:rPr>
              <a:t>:</a:t>
            </a:r>
            <a:r>
              <a:rPr lang="en-GB" sz="2000">
                <a:solidFill>
                  <a:srgbClr val="404040"/>
                </a:solidFill>
                <a:latin typeface="Comic Sans MS"/>
                <a:ea typeface="Comic Sans MS"/>
                <a:cs typeface="Comic Sans MS"/>
                <a:sym typeface="Comic Sans MS"/>
              </a:rPr>
              <a:t> </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Deductive approach tests an existing theory and inductive approach helps develop a new theory. </a:t>
            </a:r>
            <a:br>
              <a:rPr lang="en-GB" sz="2000">
                <a:solidFill>
                  <a:srgbClr val="404040"/>
                </a:solidFill>
                <a:latin typeface="Comic Sans MS"/>
                <a:ea typeface="Comic Sans MS"/>
                <a:cs typeface="Comic Sans MS"/>
                <a:sym typeface="Comic Sans MS"/>
              </a:rPr>
            </a:br>
            <a:r>
              <a:rPr lang="en-GB" sz="2000">
                <a:solidFill>
                  <a:srgbClr val="404040"/>
                </a:solidFill>
                <a:latin typeface="Comic Sans MS"/>
                <a:ea typeface="Comic Sans MS"/>
                <a:cs typeface="Comic Sans MS"/>
                <a:sym typeface="Comic Sans MS"/>
              </a:rPr>
              <a:t>In qualitative research inductive approach is followed as qualitative study is for new and innovative topics. Whereas in quantitative study a theory is tested therefore deductive approach is followed. </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t/>
            </a:r>
            <a:endParaRPr sz="2000">
              <a:solidFill>
                <a:srgbClr val="404040"/>
              </a:solidFill>
              <a:latin typeface="Comic Sans MS"/>
              <a:ea typeface="Comic Sans MS"/>
              <a:cs typeface="Comic Sans MS"/>
              <a:sym typeface="Comic Sans MS"/>
            </a:endParaRPr>
          </a:p>
          <a:p>
            <a:pPr indent="0" lvl="0" marL="0" rtl="0" algn="l">
              <a:spcBef>
                <a:spcPts val="0"/>
              </a:spcBef>
              <a:spcAft>
                <a:spcPts val="0"/>
              </a:spcAft>
              <a:buNone/>
            </a:pPr>
            <a:r>
              <a:t/>
            </a:r>
            <a:endParaRPr sz="300">
              <a:solidFill>
                <a:schemeClr val="dk1"/>
              </a:solidFill>
              <a:latin typeface="Comic Sans MS"/>
              <a:ea typeface="Comic Sans MS"/>
              <a:cs typeface="Comic Sans MS"/>
              <a:sym typeface="Comic Sans MS"/>
            </a:endParaRPr>
          </a:p>
        </p:txBody>
      </p:sp>
      <p:pic>
        <p:nvPicPr>
          <p:cNvPr id="170" name="Google Shape;170;p19"/>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171" name="Google Shape;171;p19"/>
          <p:cNvPicPr preferRelativeResize="0"/>
          <p:nvPr/>
        </p:nvPicPr>
        <p:blipFill>
          <a:blip r:embed="rId5">
            <a:alphaModFix/>
          </a:blip>
          <a:stretch>
            <a:fillRect/>
          </a:stretch>
        </p:blipFill>
        <p:spPr>
          <a:xfrm>
            <a:off x="1133225" y="1758441"/>
            <a:ext cx="422025" cy="475682"/>
          </a:xfrm>
          <a:prstGeom prst="rect">
            <a:avLst/>
          </a:prstGeom>
          <a:noFill/>
          <a:ln>
            <a:noFill/>
          </a:ln>
        </p:spPr>
      </p:pic>
      <p:pic>
        <p:nvPicPr>
          <p:cNvPr id="172" name="Google Shape;172;p19"/>
          <p:cNvPicPr preferRelativeResize="0"/>
          <p:nvPr/>
        </p:nvPicPr>
        <p:blipFill>
          <a:blip r:embed="rId5">
            <a:alphaModFix/>
          </a:blip>
          <a:stretch>
            <a:fillRect/>
          </a:stretch>
        </p:blipFill>
        <p:spPr>
          <a:xfrm>
            <a:off x="1133225" y="2457853"/>
            <a:ext cx="422025" cy="475682"/>
          </a:xfrm>
          <a:prstGeom prst="rect">
            <a:avLst/>
          </a:prstGeom>
          <a:noFill/>
          <a:ln>
            <a:noFill/>
          </a:ln>
        </p:spPr>
      </p:pic>
      <p:sp>
        <p:nvSpPr>
          <p:cNvPr id="173" name="Google Shape;173;p19"/>
          <p:cNvSpPr txBox="1"/>
          <p:nvPr/>
        </p:nvSpPr>
        <p:spPr>
          <a:xfrm>
            <a:off x="948775" y="728575"/>
            <a:ext cx="67857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Qualitative VS Quantitative: </a:t>
            </a:r>
            <a:endParaRPr b="1" sz="1100">
              <a:solidFill>
                <a:srgbClr val="BC1D2C"/>
              </a:solidFill>
              <a:latin typeface="Comic Sans MS"/>
              <a:ea typeface="Comic Sans MS"/>
              <a:cs typeface="Comic Sans MS"/>
              <a:sym typeface="Comic Sans MS"/>
            </a:endParaRPr>
          </a:p>
        </p:txBody>
      </p:sp>
      <p:pic>
        <p:nvPicPr>
          <p:cNvPr id="174" name="Google Shape;174;p19"/>
          <p:cNvPicPr preferRelativeResize="0"/>
          <p:nvPr/>
        </p:nvPicPr>
        <p:blipFill>
          <a:blip r:embed="rId5">
            <a:alphaModFix/>
          </a:blip>
          <a:stretch>
            <a:fillRect/>
          </a:stretch>
        </p:blipFill>
        <p:spPr>
          <a:xfrm>
            <a:off x="1133225" y="3143653"/>
            <a:ext cx="422025" cy="47568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8" name="Shape 178"/>
        <p:cNvGrpSpPr/>
        <p:nvPr/>
      </p:nvGrpSpPr>
      <p:grpSpPr>
        <a:xfrm>
          <a:off x="0" y="0"/>
          <a:ext cx="0" cy="0"/>
          <a:chOff x="0" y="0"/>
          <a:chExt cx="0" cy="0"/>
        </a:xfrm>
      </p:grpSpPr>
      <p:sp>
        <p:nvSpPr>
          <p:cNvPr id="179" name="Google Shape;179;p20"/>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80" name="Google Shape;180;p20"/>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0"/>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0"/>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0"/>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84" name="Google Shape;184;p20"/>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185" name="Google Shape;185;p20"/>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0"/>
          <p:cNvSpPr txBox="1"/>
          <p:nvPr/>
        </p:nvSpPr>
        <p:spPr>
          <a:xfrm>
            <a:off x="1555250" y="1377450"/>
            <a:ext cx="6864900" cy="3771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800"/>
              </a:spcBef>
              <a:spcAft>
                <a:spcPts val="0"/>
              </a:spcAft>
              <a:buClr>
                <a:schemeClr val="dk1"/>
              </a:buClr>
              <a:buSzPts val="1100"/>
              <a:buFont typeface="Arial"/>
              <a:buNone/>
            </a:pPr>
            <a:r>
              <a:rPr b="1" i="1" lang="en-GB" sz="2000">
                <a:solidFill>
                  <a:srgbClr val="404040"/>
                </a:solidFill>
                <a:latin typeface="Comic Sans MS"/>
                <a:ea typeface="Comic Sans MS"/>
                <a:cs typeface="Comic Sans MS"/>
                <a:sym typeface="Comic Sans MS"/>
              </a:rPr>
              <a:t>Research Design</a:t>
            </a:r>
            <a:r>
              <a:rPr b="1" i="1" lang="en-GB" sz="2000">
                <a:solidFill>
                  <a:srgbClr val="404040"/>
                </a:solidFill>
                <a:latin typeface="Comic Sans MS"/>
                <a:ea typeface="Comic Sans MS"/>
                <a:cs typeface="Comic Sans MS"/>
                <a:sym typeface="Comic Sans MS"/>
              </a:rPr>
              <a:t>:</a:t>
            </a:r>
            <a:r>
              <a:rPr lang="en-GB" sz="2000">
                <a:solidFill>
                  <a:srgbClr val="404040"/>
                </a:solidFill>
                <a:latin typeface="Comic Sans MS"/>
                <a:ea typeface="Comic Sans MS"/>
                <a:cs typeface="Comic Sans MS"/>
                <a:sym typeface="Comic Sans MS"/>
              </a:rPr>
              <a:t> </a:t>
            </a:r>
            <a:br>
              <a:rPr lang="en-GB" sz="2000">
                <a:solidFill>
                  <a:srgbClr val="404040"/>
                </a:solidFill>
                <a:latin typeface="Comic Sans MS"/>
                <a:ea typeface="Comic Sans MS"/>
                <a:cs typeface="Comic Sans MS"/>
                <a:sym typeface="Comic Sans MS"/>
              </a:rPr>
            </a:br>
            <a:r>
              <a:rPr lang="en-GB" sz="2000">
                <a:solidFill>
                  <a:srgbClr val="404040"/>
                </a:solidFill>
                <a:latin typeface="Comic Sans MS"/>
                <a:ea typeface="Comic Sans MS"/>
                <a:cs typeface="Comic Sans MS"/>
                <a:sym typeface="Comic Sans MS"/>
              </a:rPr>
              <a:t>Exploratory research design studies research questions and leaves a gap for further studies on that topic whereas conclusive research design, tests and provides findings for the study and concludes the study. </a:t>
            </a:r>
            <a:br>
              <a:rPr lang="en-GB" sz="2000">
                <a:solidFill>
                  <a:srgbClr val="404040"/>
                </a:solidFill>
                <a:latin typeface="Comic Sans MS"/>
                <a:ea typeface="Comic Sans MS"/>
                <a:cs typeface="Comic Sans MS"/>
                <a:sym typeface="Comic Sans MS"/>
              </a:rPr>
            </a:br>
            <a:r>
              <a:rPr lang="en-GB" sz="2000">
                <a:solidFill>
                  <a:srgbClr val="404040"/>
                </a:solidFill>
                <a:latin typeface="Comic Sans MS"/>
                <a:ea typeface="Comic Sans MS"/>
                <a:cs typeface="Comic Sans MS"/>
                <a:sym typeface="Comic Sans MS"/>
              </a:rPr>
              <a:t>In qualitative research both these approaches can be followed however in quantitative only an exploratory design is implemented.</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 </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t/>
            </a:r>
            <a:endParaRPr sz="2000">
              <a:solidFill>
                <a:srgbClr val="404040"/>
              </a:solidFill>
              <a:latin typeface="Comic Sans MS"/>
              <a:ea typeface="Comic Sans MS"/>
              <a:cs typeface="Comic Sans MS"/>
              <a:sym typeface="Comic Sans MS"/>
            </a:endParaRPr>
          </a:p>
          <a:p>
            <a:pPr indent="0" lvl="0" marL="0" rtl="0" algn="l">
              <a:spcBef>
                <a:spcPts val="0"/>
              </a:spcBef>
              <a:spcAft>
                <a:spcPts val="0"/>
              </a:spcAft>
              <a:buNone/>
            </a:pPr>
            <a:r>
              <a:t/>
            </a:r>
            <a:endParaRPr sz="300">
              <a:solidFill>
                <a:schemeClr val="dk1"/>
              </a:solidFill>
              <a:latin typeface="Comic Sans MS"/>
              <a:ea typeface="Comic Sans MS"/>
              <a:cs typeface="Comic Sans MS"/>
              <a:sym typeface="Comic Sans MS"/>
            </a:endParaRPr>
          </a:p>
        </p:txBody>
      </p:sp>
      <p:pic>
        <p:nvPicPr>
          <p:cNvPr id="187" name="Google Shape;187;p20"/>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188" name="Google Shape;188;p20"/>
          <p:cNvPicPr preferRelativeResize="0"/>
          <p:nvPr/>
        </p:nvPicPr>
        <p:blipFill>
          <a:blip r:embed="rId5">
            <a:alphaModFix/>
          </a:blip>
          <a:stretch>
            <a:fillRect/>
          </a:stretch>
        </p:blipFill>
        <p:spPr>
          <a:xfrm>
            <a:off x="1133225" y="1758441"/>
            <a:ext cx="422025" cy="475682"/>
          </a:xfrm>
          <a:prstGeom prst="rect">
            <a:avLst/>
          </a:prstGeom>
          <a:noFill/>
          <a:ln>
            <a:noFill/>
          </a:ln>
        </p:spPr>
      </p:pic>
      <p:sp>
        <p:nvSpPr>
          <p:cNvPr id="189" name="Google Shape;189;p20"/>
          <p:cNvSpPr txBox="1"/>
          <p:nvPr/>
        </p:nvSpPr>
        <p:spPr>
          <a:xfrm>
            <a:off x="948775" y="728575"/>
            <a:ext cx="67857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Qualitative VS Quantitative: </a:t>
            </a:r>
            <a:endParaRPr b="1" sz="1100">
              <a:solidFill>
                <a:srgbClr val="BC1D2C"/>
              </a:solidFill>
              <a:latin typeface="Comic Sans MS"/>
              <a:ea typeface="Comic Sans MS"/>
              <a:cs typeface="Comic Sans MS"/>
              <a:sym typeface="Comic Sans MS"/>
            </a:endParaRPr>
          </a:p>
        </p:txBody>
      </p:sp>
      <p:pic>
        <p:nvPicPr>
          <p:cNvPr id="190" name="Google Shape;190;p20"/>
          <p:cNvPicPr preferRelativeResize="0"/>
          <p:nvPr/>
        </p:nvPicPr>
        <p:blipFill>
          <a:blip r:embed="rId5">
            <a:alphaModFix/>
          </a:blip>
          <a:stretch>
            <a:fillRect/>
          </a:stretch>
        </p:blipFill>
        <p:spPr>
          <a:xfrm>
            <a:off x="1133225" y="3143653"/>
            <a:ext cx="422025" cy="47568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4" name="Shape 194"/>
        <p:cNvGrpSpPr/>
        <p:nvPr/>
      </p:nvGrpSpPr>
      <p:grpSpPr>
        <a:xfrm>
          <a:off x="0" y="0"/>
          <a:ext cx="0" cy="0"/>
          <a:chOff x="0" y="0"/>
          <a:chExt cx="0" cy="0"/>
        </a:xfrm>
      </p:grpSpPr>
      <p:sp>
        <p:nvSpPr>
          <p:cNvPr id="195" name="Google Shape;195;p21"/>
          <p:cNvSpPr txBox="1"/>
          <p:nvPr/>
        </p:nvSpPr>
        <p:spPr>
          <a:xfrm>
            <a:off x="184000" y="111200"/>
            <a:ext cx="8779800" cy="400200"/>
          </a:xfrm>
          <a:prstGeom prst="rect">
            <a:avLst/>
          </a:prstGeom>
          <a:noFill/>
          <a:ln cap="flat" cmpd="sng" w="76200">
            <a:solidFill>
              <a:srgbClr val="BC1D2C"/>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96" name="Google Shape;196;p21"/>
          <p:cNvSpPr/>
          <p:nvPr/>
        </p:nvSpPr>
        <p:spPr>
          <a:xfrm rot="3535712">
            <a:off x="442726" y="-72487"/>
            <a:ext cx="1012581" cy="999924"/>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1"/>
          <p:cNvSpPr/>
          <p:nvPr/>
        </p:nvSpPr>
        <p:spPr>
          <a:xfrm rot="9793753">
            <a:off x="8365927" y="2007129"/>
            <a:ext cx="1012672" cy="999857"/>
          </a:xfrm>
          <a:prstGeom prst="pie">
            <a:avLst>
              <a:gd fmla="val 0" name="adj1"/>
              <a:gd fmla="val 16200000" name="adj2"/>
            </a:avLst>
          </a:prstGeom>
          <a:solidFill>
            <a:schemeClr val="lt1"/>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1"/>
          <p:cNvSpPr/>
          <p:nvPr/>
        </p:nvSpPr>
        <p:spPr>
          <a:xfrm rot="-5400000">
            <a:off x="408538" y="4779150"/>
            <a:ext cx="1379100" cy="422025"/>
          </a:xfrm>
          <a:prstGeom prst="flowChartManualInput">
            <a:avLst/>
          </a:prstGeom>
          <a:solidFill>
            <a:srgbClr val="FEB54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21"/>
          <p:cNvSpPr/>
          <p:nvPr/>
        </p:nvSpPr>
        <p:spPr>
          <a:xfrm>
            <a:off x="828912" y="3871050"/>
            <a:ext cx="538375" cy="350425"/>
          </a:xfrm>
          <a:prstGeom prst="flowChartExtract">
            <a:avLst/>
          </a:prstGeom>
          <a:solidFill>
            <a:srgbClr val="BC1D2C"/>
          </a:solidFill>
          <a:ln cap="flat" cmpd="sng" w="38100">
            <a:solidFill>
              <a:srgbClr val="BC1D2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00" name="Google Shape;200;p21"/>
          <p:cNvPicPr preferRelativeResize="0"/>
          <p:nvPr/>
        </p:nvPicPr>
        <p:blipFill rotWithShape="1">
          <a:blip r:embed="rId3">
            <a:alphaModFix/>
          </a:blip>
          <a:srcRect b="11039" l="0" r="11621" t="0"/>
          <a:stretch/>
        </p:blipFill>
        <p:spPr>
          <a:xfrm>
            <a:off x="7359700" y="254000"/>
            <a:ext cx="1465850" cy="1123448"/>
          </a:xfrm>
          <a:prstGeom prst="rect">
            <a:avLst/>
          </a:prstGeom>
          <a:noFill/>
          <a:ln>
            <a:noFill/>
          </a:ln>
        </p:spPr>
      </p:pic>
      <p:sp>
        <p:nvSpPr>
          <p:cNvPr id="201" name="Google Shape;201;p21"/>
          <p:cNvSpPr/>
          <p:nvPr/>
        </p:nvSpPr>
        <p:spPr>
          <a:xfrm rot="-6210416">
            <a:off x="3983267" y="-166730"/>
            <a:ext cx="716723" cy="655020"/>
          </a:xfrm>
          <a:prstGeom prst="teardrop">
            <a:avLst>
              <a:gd fmla="val 100000" name="adj"/>
            </a:avLst>
          </a:prstGeom>
          <a:solidFill>
            <a:srgbClr val="BC1D2C"/>
          </a:solidFill>
          <a:ln cap="flat" cmpd="sng" w="76200">
            <a:solidFill>
              <a:srgbClr val="FEB54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21"/>
          <p:cNvSpPr txBox="1"/>
          <p:nvPr/>
        </p:nvSpPr>
        <p:spPr>
          <a:xfrm>
            <a:off x="1555250" y="1377450"/>
            <a:ext cx="6864900" cy="3063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800"/>
              </a:spcBef>
              <a:spcAft>
                <a:spcPts val="0"/>
              </a:spcAft>
              <a:buClr>
                <a:schemeClr val="dk1"/>
              </a:buClr>
              <a:buSzPts val="1100"/>
              <a:buFont typeface="Arial"/>
              <a:buNone/>
            </a:pPr>
            <a:r>
              <a:rPr b="1" i="1" lang="en-GB" sz="2000">
                <a:solidFill>
                  <a:srgbClr val="404040"/>
                </a:solidFill>
                <a:latin typeface="Comic Sans MS"/>
                <a:ea typeface="Comic Sans MS"/>
                <a:cs typeface="Comic Sans MS"/>
                <a:sym typeface="Comic Sans MS"/>
              </a:rPr>
              <a:t>Data Analysis</a:t>
            </a:r>
            <a:r>
              <a:rPr b="1" i="1" lang="en-GB" sz="2000">
                <a:solidFill>
                  <a:srgbClr val="404040"/>
                </a:solidFill>
                <a:latin typeface="Comic Sans MS"/>
                <a:ea typeface="Comic Sans MS"/>
                <a:cs typeface="Comic Sans MS"/>
                <a:sym typeface="Comic Sans MS"/>
              </a:rPr>
              <a:t>:</a:t>
            </a:r>
            <a:r>
              <a:rPr lang="en-GB" sz="2000">
                <a:solidFill>
                  <a:srgbClr val="404040"/>
                </a:solidFill>
                <a:latin typeface="Comic Sans MS"/>
                <a:ea typeface="Comic Sans MS"/>
                <a:cs typeface="Comic Sans MS"/>
                <a:sym typeface="Comic Sans MS"/>
              </a:rPr>
              <a:t> </a:t>
            </a:r>
            <a:br>
              <a:rPr lang="en-GB" sz="2000">
                <a:solidFill>
                  <a:srgbClr val="404040"/>
                </a:solidFill>
                <a:latin typeface="Comic Sans MS"/>
                <a:ea typeface="Comic Sans MS"/>
                <a:cs typeface="Comic Sans MS"/>
                <a:sym typeface="Comic Sans MS"/>
              </a:rPr>
            </a:br>
            <a:r>
              <a:rPr lang="en-GB" sz="2000">
                <a:solidFill>
                  <a:srgbClr val="404040"/>
                </a:solidFill>
                <a:latin typeface="Comic Sans MS"/>
                <a:ea typeface="Comic Sans MS"/>
                <a:cs typeface="Comic Sans MS"/>
                <a:sym typeface="Comic Sans MS"/>
              </a:rPr>
              <a:t>To test and analyze the data quantitative study requires to run statistical tests these can include testing the reliability and validity of variables, testing the impact on variables on each other through regression. </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en-GB" sz="2000">
                <a:solidFill>
                  <a:srgbClr val="404040"/>
                </a:solidFill>
                <a:latin typeface="Comic Sans MS"/>
                <a:ea typeface="Comic Sans MS"/>
                <a:cs typeface="Comic Sans MS"/>
                <a:sym typeface="Comic Sans MS"/>
              </a:rPr>
              <a:t> </a:t>
            </a:r>
            <a:endParaRPr sz="2000">
              <a:solidFill>
                <a:srgbClr val="404040"/>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t/>
            </a:r>
            <a:endParaRPr sz="2000">
              <a:solidFill>
                <a:srgbClr val="404040"/>
              </a:solidFill>
              <a:latin typeface="Comic Sans MS"/>
              <a:ea typeface="Comic Sans MS"/>
              <a:cs typeface="Comic Sans MS"/>
              <a:sym typeface="Comic Sans MS"/>
            </a:endParaRPr>
          </a:p>
          <a:p>
            <a:pPr indent="0" lvl="0" marL="0" rtl="0" algn="l">
              <a:spcBef>
                <a:spcPts val="0"/>
              </a:spcBef>
              <a:spcAft>
                <a:spcPts val="0"/>
              </a:spcAft>
              <a:buNone/>
            </a:pPr>
            <a:r>
              <a:t/>
            </a:r>
            <a:endParaRPr sz="300">
              <a:solidFill>
                <a:schemeClr val="dk1"/>
              </a:solidFill>
              <a:latin typeface="Comic Sans MS"/>
              <a:ea typeface="Comic Sans MS"/>
              <a:cs typeface="Comic Sans MS"/>
              <a:sym typeface="Comic Sans MS"/>
            </a:endParaRPr>
          </a:p>
        </p:txBody>
      </p:sp>
      <p:pic>
        <p:nvPicPr>
          <p:cNvPr id="203" name="Google Shape;203;p21"/>
          <p:cNvPicPr preferRelativeResize="0"/>
          <p:nvPr/>
        </p:nvPicPr>
        <p:blipFill>
          <a:blip r:embed="rId4">
            <a:alphaModFix/>
          </a:blip>
          <a:stretch>
            <a:fillRect/>
          </a:stretch>
        </p:blipFill>
        <p:spPr>
          <a:xfrm>
            <a:off x="6993975" y="4178101"/>
            <a:ext cx="2073825" cy="643599"/>
          </a:xfrm>
          <a:prstGeom prst="rect">
            <a:avLst/>
          </a:prstGeom>
          <a:noFill/>
          <a:ln>
            <a:noFill/>
          </a:ln>
        </p:spPr>
      </p:pic>
      <p:pic>
        <p:nvPicPr>
          <p:cNvPr id="204" name="Google Shape;204;p21"/>
          <p:cNvPicPr preferRelativeResize="0"/>
          <p:nvPr/>
        </p:nvPicPr>
        <p:blipFill>
          <a:blip r:embed="rId5">
            <a:alphaModFix/>
          </a:blip>
          <a:stretch>
            <a:fillRect/>
          </a:stretch>
        </p:blipFill>
        <p:spPr>
          <a:xfrm>
            <a:off x="1133225" y="1758441"/>
            <a:ext cx="422025" cy="475682"/>
          </a:xfrm>
          <a:prstGeom prst="rect">
            <a:avLst/>
          </a:prstGeom>
          <a:noFill/>
          <a:ln>
            <a:noFill/>
          </a:ln>
        </p:spPr>
      </p:pic>
      <p:sp>
        <p:nvSpPr>
          <p:cNvPr id="205" name="Google Shape;205;p21"/>
          <p:cNvSpPr txBox="1"/>
          <p:nvPr/>
        </p:nvSpPr>
        <p:spPr>
          <a:xfrm>
            <a:off x="948775" y="728575"/>
            <a:ext cx="67857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500" u="sng">
                <a:solidFill>
                  <a:srgbClr val="BC1D2C"/>
                </a:solidFill>
                <a:latin typeface="Comic Sans MS"/>
                <a:ea typeface="Comic Sans MS"/>
                <a:cs typeface="Comic Sans MS"/>
                <a:sym typeface="Comic Sans MS"/>
              </a:rPr>
              <a:t>Qualitative VS Quantitative: </a:t>
            </a:r>
            <a:endParaRPr b="1" sz="1100">
              <a:solidFill>
                <a:srgbClr val="BC1D2C"/>
              </a:solidFill>
              <a:latin typeface="Comic Sans MS"/>
              <a:ea typeface="Comic Sans MS"/>
              <a:cs typeface="Comic Sans MS"/>
              <a:sym typeface="Comic Sans MS"/>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