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D856F32-E880-4186-8767-A873C08B5F4C}">
  <a:tblStyle styleId="{0D856F32-E880-4186-8767-A873C08B5F4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e6bad393b4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e6bad393b4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e6bad393b4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e6bad393b4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e6bad393b4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e6bad393b4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e6bad393b4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e6bad393b4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e6bad393b4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e6bad393b4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e6bad393b4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e6bad393b4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e5002334a3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e5002334a3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e5002334a3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e5002334a3_0_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e5002334a3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e5002334a3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e443f4003c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e443f4003c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5002334a3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e5002334a3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500237a3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500237a3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e5002334a3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e5002334a3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7d254af8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e7d254af8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e5aeff3fab_2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e5aeff3fab_2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e6bad393b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e6bad393b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e6bad393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e6bad393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7.png"/><Relationship Id="rId7" Type="http://schemas.openxmlformats.org/officeDocument/2006/relationships/image" Target="../media/image2.png"/><Relationship Id="rId8"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5.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7.png"/><Relationship Id="rId7" Type="http://schemas.openxmlformats.org/officeDocument/2006/relationships/image" Target="../media/image2.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rot="7872271">
            <a:off x="2979843" y="2993823"/>
            <a:ext cx="1187736" cy="1484653"/>
          </a:xfrm>
          <a:prstGeom prst="rect">
            <a:avLst/>
          </a:prstGeom>
          <a:noFill/>
          <a:ln>
            <a:noFill/>
          </a:ln>
        </p:spPr>
      </p:pic>
      <p:sp>
        <p:nvSpPr>
          <p:cNvPr id="55" name="Google Shape;55;p13"/>
          <p:cNvSpPr/>
          <p:nvPr/>
        </p:nvSpPr>
        <p:spPr>
          <a:xfrm rot="3535712">
            <a:off x="516651" y="146963"/>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rot="-5400000">
            <a:off x="51513" y="475270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rot="-8100000">
            <a:off x="7523262" y="3086238"/>
            <a:ext cx="1379100" cy="422025"/>
          </a:xfrm>
          <a:prstGeom prst="flowChartManualInput">
            <a:avLst/>
          </a:prstGeom>
          <a:solidFill>
            <a:schemeClr val="lt1"/>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471887"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 name="Google Shape;60;p13"/>
          <p:cNvPicPr preferRelativeResize="0"/>
          <p:nvPr/>
        </p:nvPicPr>
        <p:blipFill>
          <a:blip r:embed="rId4">
            <a:alphaModFix/>
          </a:blip>
          <a:stretch>
            <a:fillRect/>
          </a:stretch>
        </p:blipFill>
        <p:spPr>
          <a:xfrm rot="1834095">
            <a:off x="654979" y="1941488"/>
            <a:ext cx="990600" cy="762000"/>
          </a:xfrm>
          <a:prstGeom prst="rect">
            <a:avLst/>
          </a:prstGeom>
          <a:noFill/>
          <a:ln>
            <a:noFill/>
          </a:ln>
        </p:spPr>
      </p:pic>
      <p:pic>
        <p:nvPicPr>
          <p:cNvPr id="61" name="Google Shape;61;p13"/>
          <p:cNvPicPr preferRelativeResize="0"/>
          <p:nvPr/>
        </p:nvPicPr>
        <p:blipFill rotWithShape="1">
          <a:blip r:embed="rId5">
            <a:alphaModFix/>
          </a:blip>
          <a:srcRect b="11039" l="0" r="11621" t="0"/>
          <a:stretch/>
        </p:blipFill>
        <p:spPr>
          <a:xfrm>
            <a:off x="6576800" y="65925"/>
            <a:ext cx="2073825" cy="1589400"/>
          </a:xfrm>
          <a:prstGeom prst="rect">
            <a:avLst/>
          </a:prstGeom>
          <a:noFill/>
          <a:ln>
            <a:noFill/>
          </a:ln>
        </p:spPr>
      </p:pic>
      <p:sp>
        <p:nvSpPr>
          <p:cNvPr id="62" name="Google Shape;62;p13"/>
          <p:cNvSpPr/>
          <p:nvPr/>
        </p:nvSpPr>
        <p:spPr>
          <a:xfrm rot="8683648">
            <a:off x="4779521" y="3942649"/>
            <a:ext cx="696762" cy="580698"/>
          </a:xfrm>
          <a:prstGeom prst="flowChartExtract">
            <a:avLst/>
          </a:prstGeom>
          <a:solidFill>
            <a:schemeClr val="lt1"/>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rot="4380277">
            <a:off x="4743679" y="406563"/>
            <a:ext cx="537775" cy="480729"/>
          </a:xfrm>
          <a:prstGeom prst="flowChartExtract">
            <a:avLst/>
          </a:prstGeom>
          <a:solidFill>
            <a:srgbClr val="FEB546"/>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rot="9793951">
            <a:off x="1782477" y="3945842"/>
            <a:ext cx="603144" cy="574294"/>
          </a:xfrm>
          <a:prstGeom prst="pie">
            <a:avLst>
              <a:gd fmla="val 0" name="adj1"/>
              <a:gd fmla="val 16200000" name="adj2"/>
            </a:avLst>
          </a:prstGeom>
          <a:solidFill>
            <a:srgbClr val="FEB546"/>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1360750" y="2171050"/>
            <a:ext cx="6338700" cy="1046700"/>
          </a:xfrm>
          <a:prstGeom prst="rect">
            <a:avLst/>
          </a:prstGeom>
          <a:solidFill>
            <a:srgbClr val="BC1D2C"/>
          </a:solid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GB" sz="2800">
                <a:solidFill>
                  <a:schemeClr val="lt1"/>
                </a:solidFill>
                <a:latin typeface="Comic Sans MS"/>
                <a:ea typeface="Comic Sans MS"/>
                <a:cs typeface="Comic Sans MS"/>
                <a:sym typeface="Comic Sans MS"/>
              </a:rPr>
              <a:t>How To Write A Systematic Literature Review </a:t>
            </a:r>
            <a:endParaRPr sz="2800">
              <a:solidFill>
                <a:schemeClr val="lt1"/>
              </a:solidFill>
              <a:latin typeface="Comic Sans MS"/>
              <a:ea typeface="Comic Sans MS"/>
              <a:cs typeface="Comic Sans MS"/>
              <a:sym typeface="Comic Sans MS"/>
            </a:endParaRPr>
          </a:p>
        </p:txBody>
      </p:sp>
      <p:pic>
        <p:nvPicPr>
          <p:cNvPr id="66" name="Google Shape;66;p13"/>
          <p:cNvPicPr preferRelativeResize="0"/>
          <p:nvPr/>
        </p:nvPicPr>
        <p:blipFill>
          <a:blip r:embed="rId6">
            <a:alphaModFix/>
          </a:blip>
          <a:stretch>
            <a:fillRect/>
          </a:stretch>
        </p:blipFill>
        <p:spPr>
          <a:xfrm rot="-1084023">
            <a:off x="2733944" y="4550827"/>
            <a:ext cx="1704975" cy="438150"/>
          </a:xfrm>
          <a:prstGeom prst="rect">
            <a:avLst/>
          </a:prstGeom>
          <a:noFill/>
          <a:ln>
            <a:noFill/>
          </a:ln>
        </p:spPr>
      </p:pic>
      <p:sp>
        <p:nvSpPr>
          <p:cNvPr id="67" name="Google Shape;67;p13"/>
          <p:cNvSpPr/>
          <p:nvPr/>
        </p:nvSpPr>
        <p:spPr>
          <a:xfrm rot="4380277">
            <a:off x="-243946" y="1425613"/>
            <a:ext cx="537775" cy="480729"/>
          </a:xfrm>
          <a:prstGeom prst="flowChartExtract">
            <a:avLst/>
          </a:prstGeom>
          <a:solidFill>
            <a:srgbClr val="BC1D2C"/>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8" name="Google Shape;68;p13"/>
          <p:cNvPicPr preferRelativeResize="0"/>
          <p:nvPr/>
        </p:nvPicPr>
        <p:blipFill>
          <a:blip r:embed="rId7">
            <a:alphaModFix/>
          </a:blip>
          <a:stretch>
            <a:fillRect/>
          </a:stretch>
        </p:blipFill>
        <p:spPr>
          <a:xfrm>
            <a:off x="9245541" y="4221475"/>
            <a:ext cx="523875" cy="590550"/>
          </a:xfrm>
          <a:prstGeom prst="rect">
            <a:avLst/>
          </a:prstGeom>
          <a:noFill/>
          <a:ln>
            <a:noFill/>
          </a:ln>
        </p:spPr>
      </p:pic>
      <p:pic>
        <p:nvPicPr>
          <p:cNvPr id="69" name="Google Shape;69;p13"/>
          <p:cNvPicPr preferRelativeResize="0"/>
          <p:nvPr/>
        </p:nvPicPr>
        <p:blipFill>
          <a:blip r:embed="rId8">
            <a:alphaModFix/>
          </a:blip>
          <a:stretch>
            <a:fillRect/>
          </a:stretch>
        </p:blipFill>
        <p:spPr>
          <a:xfrm rot="-3003833">
            <a:off x="2290761" y="122087"/>
            <a:ext cx="1497704" cy="1049673"/>
          </a:xfrm>
          <a:prstGeom prst="rect">
            <a:avLst/>
          </a:prstGeom>
          <a:noFill/>
          <a:ln>
            <a:noFill/>
          </a:ln>
        </p:spPr>
      </p:pic>
      <p:sp>
        <p:nvSpPr>
          <p:cNvPr id="70" name="Google Shape;70;p13"/>
          <p:cNvSpPr/>
          <p:nvPr/>
        </p:nvSpPr>
        <p:spPr>
          <a:xfrm rot="-6210416">
            <a:off x="6219642" y="4289995"/>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a:off x="-357325" y="3069400"/>
            <a:ext cx="616800" cy="723900"/>
          </a:xfrm>
          <a:prstGeom prst="blockArc">
            <a:avLst>
              <a:gd fmla="val 10800000" name="adj1"/>
              <a:gd fmla="val 0" name="adj2"/>
              <a:gd fmla="val 25000" name="adj3"/>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2" name="Google Shape;72;p13"/>
          <p:cNvPicPr preferRelativeResize="0"/>
          <p:nvPr/>
        </p:nvPicPr>
        <p:blipFill>
          <a:blip r:embed="rId9">
            <a:alphaModFix/>
          </a:blip>
          <a:stretch>
            <a:fillRect/>
          </a:stretch>
        </p:blipFill>
        <p:spPr>
          <a:xfrm>
            <a:off x="7146375" y="4330501"/>
            <a:ext cx="2073825" cy="6435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0" name="Shape 210"/>
        <p:cNvGrpSpPr/>
        <p:nvPr/>
      </p:nvGrpSpPr>
      <p:grpSpPr>
        <a:xfrm>
          <a:off x="0" y="0"/>
          <a:ext cx="0" cy="0"/>
          <a:chOff x="0" y="0"/>
          <a:chExt cx="0" cy="0"/>
        </a:xfrm>
      </p:grpSpPr>
      <p:sp>
        <p:nvSpPr>
          <p:cNvPr id="211" name="Google Shape;211;p22"/>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2" name="Google Shape;212;p22"/>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2"/>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2"/>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2"/>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16" name="Google Shape;216;p22"/>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17" name="Google Shape;217;p22"/>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18" name="Google Shape;218;p22"/>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2"/>
          <p:cNvSpPr txBox="1"/>
          <p:nvPr/>
        </p:nvSpPr>
        <p:spPr>
          <a:xfrm>
            <a:off x="1589875" y="1272450"/>
            <a:ext cx="6595800" cy="1896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Step4: Develop A Research Protocol</a:t>
            </a:r>
            <a:endParaRPr b="1" sz="2000">
              <a:latin typeface="Comic Sans MS"/>
              <a:ea typeface="Comic Sans MS"/>
              <a:cs typeface="Comic Sans MS"/>
              <a:sym typeface="Comic Sans MS"/>
            </a:endParaRPr>
          </a:p>
          <a:p>
            <a:pPr indent="0" lvl="0" marL="0" rtl="0" algn="l">
              <a:lnSpc>
                <a:spcPct val="115000"/>
              </a:lnSpc>
              <a:spcBef>
                <a:spcPts val="1200"/>
              </a:spcBef>
              <a:spcAft>
                <a:spcPts val="1200"/>
              </a:spcAft>
              <a:buNone/>
            </a:pPr>
            <a:r>
              <a:rPr lang="en-GB" sz="1600">
                <a:solidFill>
                  <a:srgbClr val="404040"/>
                </a:solidFill>
                <a:latin typeface="Comic Sans MS"/>
                <a:ea typeface="Comic Sans MS"/>
                <a:cs typeface="Comic Sans MS"/>
                <a:sym typeface="Comic Sans MS"/>
              </a:rPr>
              <a:t>A research protocol is creating a document containing the outline of your research, what questions will be answered, the description of your objectives search strategy, and the eligibility criteria you are looking forward to adopting in your review.</a:t>
            </a:r>
            <a:endParaRPr sz="500">
              <a:solidFill>
                <a:schemeClr val="dk1"/>
              </a:solidFill>
              <a:latin typeface="Comic Sans MS"/>
              <a:ea typeface="Comic Sans MS"/>
              <a:cs typeface="Comic Sans MS"/>
              <a:sym typeface="Comic Sans MS"/>
            </a:endParaRPr>
          </a:p>
        </p:txBody>
      </p:sp>
      <p:pic>
        <p:nvPicPr>
          <p:cNvPr id="220" name="Google Shape;220;p22"/>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21" name="Google Shape;221;p22"/>
          <p:cNvPicPr preferRelativeResize="0"/>
          <p:nvPr/>
        </p:nvPicPr>
        <p:blipFill>
          <a:blip r:embed="rId5">
            <a:alphaModFix/>
          </a:blip>
          <a:stretch>
            <a:fillRect/>
          </a:stretch>
        </p:blipFill>
        <p:spPr>
          <a:xfrm>
            <a:off x="1158908" y="1900062"/>
            <a:ext cx="310908" cy="3504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5" name="Shape 225"/>
        <p:cNvGrpSpPr/>
        <p:nvPr/>
      </p:nvGrpSpPr>
      <p:grpSpPr>
        <a:xfrm>
          <a:off x="0" y="0"/>
          <a:ext cx="0" cy="0"/>
          <a:chOff x="0" y="0"/>
          <a:chExt cx="0" cy="0"/>
        </a:xfrm>
      </p:grpSpPr>
      <p:sp>
        <p:nvSpPr>
          <p:cNvPr id="226" name="Google Shape;226;p23"/>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7" name="Google Shape;227;p23"/>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3"/>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3"/>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3"/>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1" name="Google Shape;231;p23"/>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32" name="Google Shape;232;p23"/>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33" name="Google Shape;233;p23"/>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3"/>
          <p:cNvSpPr txBox="1"/>
          <p:nvPr/>
        </p:nvSpPr>
        <p:spPr>
          <a:xfrm>
            <a:off x="1589875" y="1272450"/>
            <a:ext cx="6595800" cy="56295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Step5: Conduct Literature Research </a:t>
            </a:r>
            <a:endParaRPr b="1" sz="2000">
              <a:latin typeface="Comic Sans MS"/>
              <a:ea typeface="Comic Sans MS"/>
              <a:cs typeface="Comic Sans MS"/>
              <a:sym typeface="Comic Sans MS"/>
            </a:endParaRPr>
          </a:p>
          <a:p>
            <a:pPr indent="0" lvl="0" marL="0" rtl="0" algn="l">
              <a:lnSpc>
                <a:spcPct val="150000"/>
              </a:lnSpc>
              <a:spcBef>
                <a:spcPts val="500"/>
              </a:spcBef>
              <a:spcAft>
                <a:spcPts val="0"/>
              </a:spcAft>
              <a:buNone/>
            </a:pPr>
            <a:r>
              <a:rPr lang="en-GB">
                <a:solidFill>
                  <a:srgbClr val="404040"/>
                </a:solidFill>
                <a:latin typeface="Comic Sans MS"/>
                <a:ea typeface="Comic Sans MS"/>
                <a:cs typeface="Comic Sans MS"/>
                <a:sym typeface="Comic Sans MS"/>
              </a:rPr>
              <a:t>You must identify the studies to read the relevant and precise data. The more you read on your research, the harder it would get for you to control. </a:t>
            </a:r>
            <a:endParaRPr>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a:solidFill>
                  <a:schemeClr val="dk1"/>
                </a:solidFill>
                <a:latin typeface="Comic Sans MS"/>
                <a:ea typeface="Comic Sans MS"/>
                <a:cs typeface="Comic Sans MS"/>
                <a:sym typeface="Comic Sans MS"/>
              </a:rPr>
              <a:t>Techniques to conduct a quality literature search:</a:t>
            </a:r>
            <a:endParaRPr>
              <a:solidFill>
                <a:schemeClr val="dk1"/>
              </a:solidFill>
              <a:latin typeface="Comic Sans MS"/>
              <a:ea typeface="Comic Sans MS"/>
              <a:cs typeface="Comic Sans MS"/>
              <a:sym typeface="Comic Sans MS"/>
            </a:endParaRPr>
          </a:p>
          <a:p>
            <a:pPr indent="-311150" lvl="0" marL="457200" rtl="0" algn="l">
              <a:lnSpc>
                <a:spcPct val="115000"/>
              </a:lnSpc>
              <a:spcBef>
                <a:spcPts val="1200"/>
              </a:spcBef>
              <a:spcAft>
                <a:spcPts val="0"/>
              </a:spcAft>
              <a:buClr>
                <a:srgbClr val="0E101A"/>
              </a:buClr>
              <a:buSzPts val="1300"/>
              <a:buFont typeface="Comic Sans MS"/>
              <a:buChar char="●"/>
            </a:pPr>
            <a:r>
              <a:rPr lang="en-GB" sz="1300">
                <a:solidFill>
                  <a:srgbClr val="0E101A"/>
                </a:solidFill>
                <a:latin typeface="Comic Sans MS"/>
                <a:ea typeface="Comic Sans MS"/>
                <a:cs typeface="Comic Sans MS"/>
                <a:sym typeface="Comic Sans MS"/>
              </a:rPr>
              <a:t>Data based search</a:t>
            </a:r>
            <a:endParaRPr sz="1300">
              <a:solidFill>
                <a:srgbClr val="0E101A"/>
              </a:solidFill>
              <a:latin typeface="Comic Sans MS"/>
              <a:ea typeface="Comic Sans MS"/>
              <a:cs typeface="Comic Sans MS"/>
              <a:sym typeface="Comic Sans MS"/>
            </a:endParaRPr>
          </a:p>
          <a:p>
            <a:pPr indent="-311150" lvl="0" marL="457200" rtl="0" algn="l">
              <a:lnSpc>
                <a:spcPct val="115000"/>
              </a:lnSpc>
              <a:spcBef>
                <a:spcPts val="0"/>
              </a:spcBef>
              <a:spcAft>
                <a:spcPts val="0"/>
              </a:spcAft>
              <a:buClr>
                <a:srgbClr val="0E101A"/>
              </a:buClr>
              <a:buSzPts val="1300"/>
              <a:buFont typeface="Comic Sans MS"/>
              <a:buChar char="●"/>
            </a:pPr>
            <a:r>
              <a:rPr lang="en-GB" sz="1300">
                <a:solidFill>
                  <a:srgbClr val="0E101A"/>
                </a:solidFill>
                <a:latin typeface="Comic Sans MS"/>
                <a:ea typeface="Comic Sans MS"/>
                <a:cs typeface="Comic Sans MS"/>
                <a:sym typeface="Comic Sans MS"/>
              </a:rPr>
              <a:t>Identifying the search terms</a:t>
            </a:r>
            <a:endParaRPr sz="1300">
              <a:solidFill>
                <a:srgbClr val="0E101A"/>
              </a:solidFill>
              <a:latin typeface="Comic Sans MS"/>
              <a:ea typeface="Comic Sans MS"/>
              <a:cs typeface="Comic Sans MS"/>
              <a:sym typeface="Comic Sans MS"/>
            </a:endParaRPr>
          </a:p>
          <a:p>
            <a:pPr indent="-311150" lvl="0" marL="457200" rtl="0" algn="l">
              <a:lnSpc>
                <a:spcPct val="115000"/>
              </a:lnSpc>
              <a:spcBef>
                <a:spcPts val="0"/>
              </a:spcBef>
              <a:spcAft>
                <a:spcPts val="0"/>
              </a:spcAft>
              <a:buClr>
                <a:srgbClr val="0E101A"/>
              </a:buClr>
              <a:buSzPts val="1300"/>
              <a:buFont typeface="Comic Sans MS"/>
              <a:buChar char="●"/>
            </a:pPr>
            <a:r>
              <a:rPr lang="en-GB" sz="1300">
                <a:solidFill>
                  <a:srgbClr val="0E101A"/>
                </a:solidFill>
                <a:latin typeface="Comic Sans MS"/>
                <a:ea typeface="Comic Sans MS"/>
                <a:cs typeface="Comic Sans MS"/>
                <a:sym typeface="Comic Sans MS"/>
              </a:rPr>
              <a:t>A thorough reading of specialized journals.</a:t>
            </a:r>
            <a:endParaRPr sz="1300">
              <a:solidFill>
                <a:srgbClr val="0E101A"/>
              </a:solidFill>
              <a:latin typeface="Comic Sans MS"/>
              <a:ea typeface="Comic Sans MS"/>
              <a:cs typeface="Comic Sans MS"/>
              <a:sym typeface="Comic Sans MS"/>
            </a:endParaRPr>
          </a:p>
          <a:p>
            <a:pPr indent="-311150" lvl="0" marL="457200" rtl="0" algn="l">
              <a:lnSpc>
                <a:spcPct val="115000"/>
              </a:lnSpc>
              <a:spcBef>
                <a:spcPts val="0"/>
              </a:spcBef>
              <a:spcAft>
                <a:spcPts val="0"/>
              </a:spcAft>
              <a:buClr>
                <a:srgbClr val="0E101A"/>
              </a:buClr>
              <a:buSzPts val="1300"/>
              <a:buFont typeface="Comic Sans MS"/>
              <a:buChar char="●"/>
            </a:pPr>
            <a:r>
              <a:rPr lang="en-GB" sz="1300">
                <a:solidFill>
                  <a:srgbClr val="0E101A"/>
                </a:solidFill>
                <a:latin typeface="Comic Sans MS"/>
                <a:ea typeface="Comic Sans MS"/>
                <a:cs typeface="Comic Sans MS"/>
                <a:sym typeface="Comic Sans MS"/>
              </a:rPr>
              <a:t>You may coordinate with the respective experts that are working in the field.</a:t>
            </a:r>
            <a:endParaRPr sz="1300">
              <a:solidFill>
                <a:srgbClr val="0E101A"/>
              </a:solidFill>
              <a:latin typeface="Comic Sans MS"/>
              <a:ea typeface="Comic Sans MS"/>
              <a:cs typeface="Comic Sans MS"/>
              <a:sym typeface="Comic Sans MS"/>
            </a:endParaRPr>
          </a:p>
          <a:p>
            <a:pPr indent="-311150" lvl="0" marL="457200" rtl="0" algn="l">
              <a:lnSpc>
                <a:spcPct val="115000"/>
              </a:lnSpc>
              <a:spcBef>
                <a:spcPts val="0"/>
              </a:spcBef>
              <a:spcAft>
                <a:spcPts val="0"/>
              </a:spcAft>
              <a:buClr>
                <a:srgbClr val="0E101A"/>
              </a:buClr>
              <a:buSzPts val="1300"/>
              <a:buFont typeface="Comic Sans MS"/>
              <a:buChar char="●"/>
            </a:pPr>
            <a:r>
              <a:rPr lang="en-GB" sz="1300">
                <a:solidFill>
                  <a:srgbClr val="0E101A"/>
                </a:solidFill>
                <a:latin typeface="Comic Sans MS"/>
                <a:ea typeface="Comic Sans MS"/>
                <a:cs typeface="Comic Sans MS"/>
                <a:sym typeface="Comic Sans MS"/>
              </a:rPr>
              <a:t>Make sure to read the grey literature related to your topic.</a:t>
            </a:r>
            <a:endParaRPr sz="1300">
              <a:solidFill>
                <a:srgbClr val="0E101A"/>
              </a:solidFill>
              <a:latin typeface="Comic Sans MS"/>
              <a:ea typeface="Comic Sans MS"/>
              <a:cs typeface="Comic Sans MS"/>
              <a:sym typeface="Comic Sans MS"/>
            </a:endParaRPr>
          </a:p>
          <a:p>
            <a:pPr indent="0" lvl="0" marL="0" rtl="0" algn="l">
              <a:lnSpc>
                <a:spcPct val="150000"/>
              </a:lnSpc>
              <a:spcBef>
                <a:spcPts val="1200"/>
              </a:spcBef>
              <a:spcAft>
                <a:spcPts val="0"/>
              </a:spcAft>
              <a:buNone/>
            </a:pPr>
            <a:r>
              <a:t/>
            </a:r>
            <a:endParaRPr sz="17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235" name="Google Shape;235;p23"/>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36" name="Google Shape;236;p23"/>
          <p:cNvPicPr preferRelativeResize="0"/>
          <p:nvPr/>
        </p:nvPicPr>
        <p:blipFill>
          <a:blip r:embed="rId5">
            <a:alphaModFix/>
          </a:blip>
          <a:stretch>
            <a:fillRect/>
          </a:stretch>
        </p:blipFill>
        <p:spPr>
          <a:xfrm>
            <a:off x="1147183" y="1841987"/>
            <a:ext cx="310908" cy="350425"/>
          </a:xfrm>
          <a:prstGeom prst="rect">
            <a:avLst/>
          </a:prstGeom>
          <a:noFill/>
          <a:ln>
            <a:noFill/>
          </a:ln>
        </p:spPr>
      </p:pic>
      <p:pic>
        <p:nvPicPr>
          <p:cNvPr id="237" name="Google Shape;237;p23"/>
          <p:cNvPicPr preferRelativeResize="0"/>
          <p:nvPr/>
        </p:nvPicPr>
        <p:blipFill>
          <a:blip r:embed="rId5">
            <a:alphaModFix/>
          </a:blip>
          <a:stretch>
            <a:fillRect/>
          </a:stretch>
        </p:blipFill>
        <p:spPr>
          <a:xfrm>
            <a:off x="1147183" y="2603987"/>
            <a:ext cx="310908" cy="3504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1" name="Shape 241"/>
        <p:cNvGrpSpPr/>
        <p:nvPr/>
      </p:nvGrpSpPr>
      <p:grpSpPr>
        <a:xfrm>
          <a:off x="0" y="0"/>
          <a:ext cx="0" cy="0"/>
          <a:chOff x="0" y="0"/>
          <a:chExt cx="0" cy="0"/>
        </a:xfrm>
      </p:grpSpPr>
      <p:sp>
        <p:nvSpPr>
          <p:cNvPr id="242" name="Google Shape;242;p24"/>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43" name="Google Shape;243;p24"/>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4"/>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4"/>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4"/>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47" name="Google Shape;247;p24"/>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48" name="Google Shape;248;p24"/>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49" name="Google Shape;249;p24"/>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4"/>
          <p:cNvSpPr txBox="1"/>
          <p:nvPr/>
        </p:nvSpPr>
        <p:spPr>
          <a:xfrm>
            <a:off x="1589875" y="1272450"/>
            <a:ext cx="6595800" cy="2798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Step6: Select Studies Per Protocol </a:t>
            </a:r>
            <a:endParaRPr b="1" sz="2000">
              <a:latin typeface="Comic Sans MS"/>
              <a:ea typeface="Comic Sans MS"/>
              <a:cs typeface="Comic Sans MS"/>
              <a:sym typeface="Comic Sans MS"/>
            </a:endParaRPr>
          </a:p>
          <a:p>
            <a:pPr indent="0" lvl="0" marL="0" rtl="0" algn="just">
              <a:lnSpc>
                <a:spcPct val="150000"/>
              </a:lnSpc>
              <a:spcBef>
                <a:spcPts val="500"/>
              </a:spcBef>
              <a:spcAft>
                <a:spcPts val="0"/>
              </a:spcAft>
              <a:buNone/>
            </a:pPr>
            <a:r>
              <a:rPr lang="en-GB">
                <a:solidFill>
                  <a:schemeClr val="dk1"/>
                </a:solidFill>
                <a:latin typeface="Comic Sans MS"/>
                <a:ea typeface="Comic Sans MS"/>
                <a:cs typeface="Comic Sans MS"/>
                <a:sym typeface="Comic Sans MS"/>
              </a:rPr>
              <a:t>You may start studying the literature with the following techniques:</a:t>
            </a:r>
            <a:endParaRPr>
              <a:solidFill>
                <a:schemeClr val="dk1"/>
              </a:solidFill>
              <a:latin typeface="Comic Sans MS"/>
              <a:ea typeface="Comic Sans MS"/>
              <a:cs typeface="Comic Sans MS"/>
              <a:sym typeface="Comic Sans MS"/>
            </a:endParaRPr>
          </a:p>
          <a:p>
            <a:pPr indent="0" lvl="0" marL="0" rtl="0" algn="just">
              <a:lnSpc>
                <a:spcPct val="150000"/>
              </a:lnSpc>
              <a:spcBef>
                <a:spcPts val="500"/>
              </a:spcBef>
              <a:spcAft>
                <a:spcPts val="0"/>
              </a:spcAft>
              <a:buNone/>
            </a:pPr>
            <a:r>
              <a:rPr lang="en-GB">
                <a:solidFill>
                  <a:schemeClr val="dk1"/>
                </a:solidFill>
                <a:latin typeface="Comic Sans MS"/>
                <a:ea typeface="Comic Sans MS"/>
                <a:cs typeface="Comic Sans MS"/>
                <a:sym typeface="Comic Sans MS"/>
              </a:rPr>
              <a:t>Study the abstracts first.</a:t>
            </a:r>
            <a:endParaRPr>
              <a:solidFill>
                <a:schemeClr val="dk1"/>
              </a:solidFill>
              <a:latin typeface="Comic Sans MS"/>
              <a:ea typeface="Comic Sans MS"/>
              <a:cs typeface="Comic Sans MS"/>
              <a:sym typeface="Comic Sans MS"/>
            </a:endParaRPr>
          </a:p>
          <a:p>
            <a:pPr indent="0" lvl="0" marL="0" rtl="0" algn="just">
              <a:lnSpc>
                <a:spcPct val="150000"/>
              </a:lnSpc>
              <a:spcBef>
                <a:spcPts val="500"/>
              </a:spcBef>
              <a:spcAft>
                <a:spcPts val="0"/>
              </a:spcAft>
              <a:buNone/>
            </a:pPr>
            <a:r>
              <a:rPr lang="en-GB">
                <a:solidFill>
                  <a:schemeClr val="dk1"/>
                </a:solidFill>
                <a:latin typeface="Comic Sans MS"/>
                <a:ea typeface="Comic Sans MS"/>
                <a:cs typeface="Comic Sans MS"/>
                <a:sym typeface="Comic Sans MS"/>
              </a:rPr>
              <a:t>It would be best if you make the final decision on study inclusion.</a:t>
            </a:r>
            <a:endParaRPr>
              <a:solidFill>
                <a:schemeClr val="dk1"/>
              </a:solidFill>
              <a:latin typeface="Comic Sans MS"/>
              <a:ea typeface="Comic Sans MS"/>
              <a:cs typeface="Comic Sans MS"/>
              <a:sym typeface="Comic Sans MS"/>
            </a:endParaRPr>
          </a:p>
          <a:p>
            <a:pPr indent="0" lvl="0" marL="0" rtl="0" algn="just">
              <a:lnSpc>
                <a:spcPct val="150000"/>
              </a:lnSpc>
              <a:spcBef>
                <a:spcPts val="500"/>
              </a:spcBef>
              <a:spcAft>
                <a:spcPts val="0"/>
              </a:spcAft>
              <a:buNone/>
            </a:pPr>
            <a:r>
              <a:rPr lang="en-GB">
                <a:solidFill>
                  <a:schemeClr val="dk1"/>
                </a:solidFill>
                <a:latin typeface="Comic Sans MS"/>
                <a:ea typeface="Comic Sans MS"/>
                <a:cs typeface="Comic Sans MS"/>
                <a:sym typeface="Comic Sans MS"/>
              </a:rPr>
              <a:t>Try to get the full text of your relevant studies so you can examine them to determine eligibility.</a:t>
            </a:r>
            <a:endParaRPr>
              <a:solidFill>
                <a:schemeClr val="dk1"/>
              </a:solidFill>
              <a:latin typeface="Comic Sans MS"/>
              <a:ea typeface="Comic Sans MS"/>
              <a:cs typeface="Comic Sans MS"/>
              <a:sym typeface="Comic Sans MS"/>
            </a:endParaRPr>
          </a:p>
          <a:p>
            <a:pPr indent="0" lvl="0" marL="0" rtl="0" algn="just">
              <a:lnSpc>
                <a:spcPct val="150000"/>
              </a:lnSpc>
              <a:spcBef>
                <a:spcPts val="500"/>
              </a:spcBef>
              <a:spcAft>
                <a:spcPts val="0"/>
              </a:spcAft>
              <a:buNone/>
            </a:pPr>
            <a:r>
              <a:rPr lang="en-GB">
                <a:solidFill>
                  <a:schemeClr val="dk1"/>
                </a:solidFill>
                <a:latin typeface="Comic Sans MS"/>
                <a:ea typeface="Comic Sans MS"/>
                <a:cs typeface="Comic Sans MS"/>
                <a:sym typeface="Comic Sans MS"/>
              </a:rPr>
              <a:t>Keep track of why you have omitted some studies, just for future reference. </a:t>
            </a:r>
            <a:endParaRPr sz="600">
              <a:solidFill>
                <a:schemeClr val="dk1"/>
              </a:solidFill>
              <a:latin typeface="Comic Sans MS"/>
              <a:ea typeface="Comic Sans MS"/>
              <a:cs typeface="Comic Sans MS"/>
              <a:sym typeface="Comic Sans MS"/>
            </a:endParaRPr>
          </a:p>
        </p:txBody>
      </p:sp>
      <p:pic>
        <p:nvPicPr>
          <p:cNvPr id="251" name="Google Shape;251;p24"/>
          <p:cNvPicPr preferRelativeResize="0"/>
          <p:nvPr/>
        </p:nvPicPr>
        <p:blipFill>
          <a:blip r:embed="rId4">
            <a:alphaModFix/>
          </a:blip>
          <a:stretch>
            <a:fillRect/>
          </a:stretch>
        </p:blipFill>
        <p:spPr>
          <a:xfrm>
            <a:off x="1223383" y="2230812"/>
            <a:ext cx="310908" cy="350425"/>
          </a:xfrm>
          <a:prstGeom prst="rect">
            <a:avLst/>
          </a:prstGeom>
          <a:noFill/>
          <a:ln>
            <a:noFill/>
          </a:ln>
        </p:spPr>
      </p:pic>
      <p:pic>
        <p:nvPicPr>
          <p:cNvPr id="252" name="Google Shape;252;p24"/>
          <p:cNvPicPr preferRelativeResize="0"/>
          <p:nvPr/>
        </p:nvPicPr>
        <p:blipFill>
          <a:blip r:embed="rId4">
            <a:alphaModFix/>
          </a:blip>
          <a:stretch>
            <a:fillRect/>
          </a:stretch>
        </p:blipFill>
        <p:spPr>
          <a:xfrm>
            <a:off x="1223383" y="2603987"/>
            <a:ext cx="310908" cy="350425"/>
          </a:xfrm>
          <a:prstGeom prst="rect">
            <a:avLst/>
          </a:prstGeom>
          <a:noFill/>
          <a:ln>
            <a:noFill/>
          </a:ln>
        </p:spPr>
      </p:pic>
      <p:pic>
        <p:nvPicPr>
          <p:cNvPr id="253" name="Google Shape;253;p24"/>
          <p:cNvPicPr preferRelativeResize="0"/>
          <p:nvPr/>
        </p:nvPicPr>
        <p:blipFill>
          <a:blip r:embed="rId5">
            <a:alphaModFix/>
          </a:blip>
          <a:stretch>
            <a:fillRect/>
          </a:stretch>
        </p:blipFill>
        <p:spPr>
          <a:xfrm>
            <a:off x="6993975" y="4178101"/>
            <a:ext cx="2073825" cy="643599"/>
          </a:xfrm>
          <a:prstGeom prst="rect">
            <a:avLst/>
          </a:prstGeom>
          <a:noFill/>
          <a:ln>
            <a:noFill/>
          </a:ln>
        </p:spPr>
      </p:pic>
      <p:pic>
        <p:nvPicPr>
          <p:cNvPr id="254" name="Google Shape;254;p24"/>
          <p:cNvPicPr preferRelativeResize="0"/>
          <p:nvPr/>
        </p:nvPicPr>
        <p:blipFill>
          <a:blip r:embed="rId4">
            <a:alphaModFix/>
          </a:blip>
          <a:stretch>
            <a:fillRect/>
          </a:stretch>
        </p:blipFill>
        <p:spPr>
          <a:xfrm>
            <a:off x="1221458" y="1872562"/>
            <a:ext cx="310908" cy="350425"/>
          </a:xfrm>
          <a:prstGeom prst="rect">
            <a:avLst/>
          </a:prstGeom>
          <a:noFill/>
          <a:ln>
            <a:noFill/>
          </a:ln>
        </p:spPr>
      </p:pic>
      <p:pic>
        <p:nvPicPr>
          <p:cNvPr id="255" name="Google Shape;255;p24"/>
          <p:cNvPicPr preferRelativeResize="0"/>
          <p:nvPr/>
        </p:nvPicPr>
        <p:blipFill>
          <a:blip r:embed="rId4">
            <a:alphaModFix/>
          </a:blip>
          <a:stretch>
            <a:fillRect/>
          </a:stretch>
        </p:blipFill>
        <p:spPr>
          <a:xfrm>
            <a:off x="1223383" y="2984987"/>
            <a:ext cx="310908" cy="350425"/>
          </a:xfrm>
          <a:prstGeom prst="rect">
            <a:avLst/>
          </a:prstGeom>
          <a:noFill/>
          <a:ln>
            <a:noFill/>
          </a:ln>
        </p:spPr>
      </p:pic>
      <p:pic>
        <p:nvPicPr>
          <p:cNvPr id="256" name="Google Shape;256;p24"/>
          <p:cNvPicPr preferRelativeResize="0"/>
          <p:nvPr/>
        </p:nvPicPr>
        <p:blipFill>
          <a:blip r:embed="rId4">
            <a:alphaModFix/>
          </a:blip>
          <a:stretch>
            <a:fillRect/>
          </a:stretch>
        </p:blipFill>
        <p:spPr>
          <a:xfrm>
            <a:off x="1223383" y="3518387"/>
            <a:ext cx="310908" cy="3504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0" name="Shape 260"/>
        <p:cNvGrpSpPr/>
        <p:nvPr/>
      </p:nvGrpSpPr>
      <p:grpSpPr>
        <a:xfrm>
          <a:off x="0" y="0"/>
          <a:ext cx="0" cy="0"/>
          <a:chOff x="0" y="0"/>
          <a:chExt cx="0" cy="0"/>
        </a:xfrm>
      </p:grpSpPr>
      <p:sp>
        <p:nvSpPr>
          <p:cNvPr id="261" name="Google Shape;261;p25"/>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62" name="Google Shape;262;p25"/>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5"/>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5"/>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5"/>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66" name="Google Shape;266;p25"/>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67" name="Google Shape;267;p25"/>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68" name="Google Shape;268;p25"/>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5"/>
          <p:cNvSpPr txBox="1"/>
          <p:nvPr/>
        </p:nvSpPr>
        <p:spPr>
          <a:xfrm>
            <a:off x="1589875" y="1272450"/>
            <a:ext cx="6595800" cy="1896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Step7: A</a:t>
            </a:r>
            <a:r>
              <a:rPr b="1" lang="en-GB" sz="2000">
                <a:latin typeface="Comic Sans MS"/>
                <a:ea typeface="Comic Sans MS"/>
                <a:cs typeface="Comic Sans MS"/>
                <a:sym typeface="Comic Sans MS"/>
              </a:rPr>
              <a:t>ppraise studies per protocol</a:t>
            </a:r>
            <a:endParaRPr b="1" sz="2000">
              <a:latin typeface="Comic Sans MS"/>
              <a:ea typeface="Comic Sans MS"/>
              <a:cs typeface="Comic Sans MS"/>
              <a:sym typeface="Comic Sans MS"/>
            </a:endParaRPr>
          </a:p>
          <a:p>
            <a:pPr indent="0" lvl="0" marL="0" rtl="0" algn="l">
              <a:lnSpc>
                <a:spcPct val="115000"/>
              </a:lnSpc>
              <a:spcBef>
                <a:spcPts val="1200"/>
              </a:spcBef>
              <a:spcAft>
                <a:spcPts val="1200"/>
              </a:spcAft>
              <a:buNone/>
            </a:pPr>
            <a:r>
              <a:rPr lang="en-GB" sz="1600">
                <a:solidFill>
                  <a:srgbClr val="404040"/>
                </a:solidFill>
                <a:latin typeface="Comic Sans MS"/>
                <a:ea typeface="Comic Sans MS"/>
                <a:cs typeface="Comic Sans MS"/>
                <a:sym typeface="Comic Sans MS"/>
              </a:rPr>
              <a:t>Ensure to check and balance if the studies you have selected for your research are based upon the research protocol you have made earlier. This step is to ensure that the conclusion of the studies is not biased.</a:t>
            </a:r>
            <a:r>
              <a:rPr lang="en-GB" sz="1500">
                <a:solidFill>
                  <a:srgbClr val="404040"/>
                </a:solidFill>
                <a:latin typeface="Comic Sans MS"/>
                <a:ea typeface="Comic Sans MS"/>
                <a:cs typeface="Comic Sans MS"/>
                <a:sym typeface="Comic Sans MS"/>
              </a:rPr>
              <a:t> </a:t>
            </a:r>
            <a:endParaRPr sz="400">
              <a:solidFill>
                <a:schemeClr val="dk1"/>
              </a:solidFill>
              <a:latin typeface="Comic Sans MS"/>
              <a:ea typeface="Comic Sans MS"/>
              <a:cs typeface="Comic Sans MS"/>
              <a:sym typeface="Comic Sans MS"/>
            </a:endParaRPr>
          </a:p>
        </p:txBody>
      </p:sp>
      <p:pic>
        <p:nvPicPr>
          <p:cNvPr id="270" name="Google Shape;270;p25"/>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71" name="Google Shape;271;p25"/>
          <p:cNvPicPr preferRelativeResize="0"/>
          <p:nvPr/>
        </p:nvPicPr>
        <p:blipFill>
          <a:blip r:embed="rId5">
            <a:alphaModFix/>
          </a:blip>
          <a:stretch>
            <a:fillRect/>
          </a:stretch>
        </p:blipFill>
        <p:spPr>
          <a:xfrm>
            <a:off x="1221458" y="1900062"/>
            <a:ext cx="310908" cy="3504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5" name="Shape 275"/>
        <p:cNvGrpSpPr/>
        <p:nvPr/>
      </p:nvGrpSpPr>
      <p:grpSpPr>
        <a:xfrm>
          <a:off x="0" y="0"/>
          <a:ext cx="0" cy="0"/>
          <a:chOff x="0" y="0"/>
          <a:chExt cx="0" cy="0"/>
        </a:xfrm>
      </p:grpSpPr>
      <p:sp>
        <p:nvSpPr>
          <p:cNvPr id="276" name="Google Shape;276;p26"/>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77" name="Google Shape;277;p26"/>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6"/>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6"/>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6"/>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1" name="Google Shape;281;p26"/>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82" name="Google Shape;282;p26"/>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83" name="Google Shape;283;p26"/>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6"/>
          <p:cNvSpPr txBox="1"/>
          <p:nvPr/>
        </p:nvSpPr>
        <p:spPr>
          <a:xfrm>
            <a:off x="1552738" y="1379500"/>
            <a:ext cx="6595800" cy="266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Step8: </a:t>
            </a:r>
            <a:r>
              <a:rPr b="1" lang="en-GB" sz="2000">
                <a:latin typeface="Comic Sans MS"/>
                <a:ea typeface="Comic Sans MS"/>
                <a:cs typeface="Comic Sans MS"/>
                <a:sym typeface="Comic Sans MS"/>
              </a:rPr>
              <a:t>Extract Data</a:t>
            </a:r>
            <a:endParaRPr b="1" sz="2000">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sz="1500">
                <a:solidFill>
                  <a:srgbClr val="404040"/>
                </a:solidFill>
                <a:latin typeface="Comic Sans MS"/>
                <a:ea typeface="Comic Sans MS"/>
                <a:cs typeface="Comic Sans MS"/>
                <a:sym typeface="Comic Sans MS"/>
              </a:rPr>
              <a:t>It is time to extract the data from those particular studies. </a:t>
            </a:r>
            <a:endParaRPr sz="15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sz="1500">
                <a:solidFill>
                  <a:srgbClr val="404040"/>
                </a:solidFill>
                <a:latin typeface="Comic Sans MS"/>
                <a:ea typeface="Comic Sans MS"/>
                <a:cs typeface="Comic Sans MS"/>
                <a:sym typeface="Comic Sans MS"/>
              </a:rPr>
              <a:t>You extract the data from studies independently, and make notes about the methodologies, hypothesis, discussion and results of relevant search studies.</a:t>
            </a:r>
            <a:endParaRPr sz="15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1200"/>
              </a:spcAft>
              <a:buNone/>
            </a:pPr>
            <a:r>
              <a:rPr lang="en-GB" sz="1500">
                <a:solidFill>
                  <a:srgbClr val="404040"/>
                </a:solidFill>
                <a:latin typeface="Comic Sans MS"/>
                <a:ea typeface="Comic Sans MS"/>
                <a:cs typeface="Comic Sans MS"/>
                <a:sym typeface="Comic Sans MS"/>
              </a:rPr>
              <a:t>The data should be in the right, balanced amount as extracting too much and too little data can lead to oversight of essential results.</a:t>
            </a:r>
            <a:endParaRPr sz="400">
              <a:solidFill>
                <a:schemeClr val="dk1"/>
              </a:solidFill>
              <a:latin typeface="Comic Sans MS"/>
              <a:ea typeface="Comic Sans MS"/>
              <a:cs typeface="Comic Sans MS"/>
              <a:sym typeface="Comic Sans MS"/>
            </a:endParaRPr>
          </a:p>
        </p:txBody>
      </p:sp>
      <p:pic>
        <p:nvPicPr>
          <p:cNvPr id="285" name="Google Shape;285;p26"/>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86" name="Google Shape;286;p26"/>
          <p:cNvPicPr preferRelativeResize="0"/>
          <p:nvPr/>
        </p:nvPicPr>
        <p:blipFill>
          <a:blip r:embed="rId5">
            <a:alphaModFix/>
          </a:blip>
          <a:stretch>
            <a:fillRect/>
          </a:stretch>
        </p:blipFill>
        <p:spPr>
          <a:xfrm>
            <a:off x="1147183" y="1994387"/>
            <a:ext cx="310908" cy="350425"/>
          </a:xfrm>
          <a:prstGeom prst="rect">
            <a:avLst/>
          </a:prstGeom>
          <a:noFill/>
          <a:ln>
            <a:noFill/>
          </a:ln>
        </p:spPr>
      </p:pic>
      <p:pic>
        <p:nvPicPr>
          <p:cNvPr id="287" name="Google Shape;287;p26"/>
          <p:cNvPicPr preferRelativeResize="0"/>
          <p:nvPr/>
        </p:nvPicPr>
        <p:blipFill>
          <a:blip r:embed="rId5">
            <a:alphaModFix/>
          </a:blip>
          <a:stretch>
            <a:fillRect/>
          </a:stretch>
        </p:blipFill>
        <p:spPr>
          <a:xfrm>
            <a:off x="1147183" y="3365987"/>
            <a:ext cx="310908" cy="350425"/>
          </a:xfrm>
          <a:prstGeom prst="rect">
            <a:avLst/>
          </a:prstGeom>
          <a:noFill/>
          <a:ln>
            <a:noFill/>
          </a:ln>
        </p:spPr>
      </p:pic>
      <p:pic>
        <p:nvPicPr>
          <p:cNvPr id="288" name="Google Shape;288;p26"/>
          <p:cNvPicPr preferRelativeResize="0"/>
          <p:nvPr/>
        </p:nvPicPr>
        <p:blipFill>
          <a:blip r:embed="rId5">
            <a:alphaModFix/>
          </a:blip>
          <a:stretch>
            <a:fillRect/>
          </a:stretch>
        </p:blipFill>
        <p:spPr>
          <a:xfrm>
            <a:off x="1147183" y="2451587"/>
            <a:ext cx="310908" cy="3504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2" name="Shape 292"/>
        <p:cNvGrpSpPr/>
        <p:nvPr/>
      </p:nvGrpSpPr>
      <p:grpSpPr>
        <a:xfrm>
          <a:off x="0" y="0"/>
          <a:ext cx="0" cy="0"/>
          <a:chOff x="0" y="0"/>
          <a:chExt cx="0" cy="0"/>
        </a:xfrm>
      </p:grpSpPr>
      <p:sp>
        <p:nvSpPr>
          <p:cNvPr id="293" name="Google Shape;293;p27"/>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94" name="Google Shape;294;p27"/>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7"/>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7"/>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7"/>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8" name="Google Shape;298;p27"/>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99" name="Google Shape;299;p27"/>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300" name="Google Shape;300;p27"/>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7"/>
          <p:cNvSpPr txBox="1"/>
          <p:nvPr/>
        </p:nvSpPr>
        <p:spPr>
          <a:xfrm>
            <a:off x="1589875" y="1272450"/>
            <a:ext cx="6595800" cy="5927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 9</a:t>
            </a:r>
            <a:r>
              <a:rPr b="1" lang="en-GB" sz="2000">
                <a:latin typeface="Comic Sans MS"/>
                <a:ea typeface="Comic Sans MS"/>
                <a:cs typeface="Comic Sans MS"/>
                <a:sym typeface="Comic Sans MS"/>
              </a:rPr>
              <a:t>: Conduct Literature Research </a:t>
            </a:r>
            <a:endParaRPr b="1" sz="2000">
              <a:latin typeface="Comic Sans MS"/>
              <a:ea typeface="Comic Sans MS"/>
              <a:cs typeface="Comic Sans MS"/>
              <a:sym typeface="Comic Sans MS"/>
            </a:endParaRPr>
          </a:p>
          <a:p>
            <a:pPr indent="0" lvl="0" marL="0" rtl="0" algn="l">
              <a:lnSpc>
                <a:spcPct val="150000"/>
              </a:lnSpc>
              <a:spcBef>
                <a:spcPts val="500"/>
              </a:spcBef>
              <a:spcAft>
                <a:spcPts val="0"/>
              </a:spcAft>
              <a:buNone/>
            </a:pPr>
            <a:r>
              <a:rPr lang="en-GB">
                <a:solidFill>
                  <a:schemeClr val="dk1"/>
                </a:solidFill>
                <a:latin typeface="Comic Sans MS"/>
                <a:ea typeface="Comic Sans MS"/>
                <a:cs typeface="Comic Sans MS"/>
                <a:sym typeface="Comic Sans MS"/>
              </a:rPr>
              <a:t>This step is to analyze the pieces of evidence to interpret the results. </a:t>
            </a:r>
            <a:endParaRPr>
              <a:solidFill>
                <a:schemeClr val="dk1"/>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rPr lang="en-GB">
                <a:solidFill>
                  <a:schemeClr val="dk1"/>
                </a:solidFill>
                <a:latin typeface="Comic Sans MS"/>
                <a:ea typeface="Comic Sans MS"/>
                <a:cs typeface="Comic Sans MS"/>
                <a:sym typeface="Comic Sans MS"/>
              </a:rPr>
              <a:t>You can even set specific criteria for the quality assessment of your review.  It can have the following attributes;</a:t>
            </a:r>
            <a:endParaRPr>
              <a:solidFill>
                <a:schemeClr val="dk1"/>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rPr i="1" lang="en-GB">
                <a:solidFill>
                  <a:schemeClr val="dk1"/>
                </a:solidFill>
                <a:latin typeface="Comic Sans MS"/>
                <a:ea typeface="Comic Sans MS"/>
                <a:cs typeface="Comic Sans MS"/>
                <a:sym typeface="Comic Sans MS"/>
              </a:rPr>
              <a:t> How much it supports the objective of your research?</a:t>
            </a:r>
            <a:endParaRPr i="1">
              <a:solidFill>
                <a:schemeClr val="dk1"/>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rPr i="1" lang="en-GB">
                <a:solidFill>
                  <a:schemeClr val="dk1"/>
                </a:solidFill>
                <a:latin typeface="Comic Sans MS"/>
                <a:ea typeface="Comic Sans MS"/>
                <a:cs typeface="Comic Sans MS"/>
                <a:sym typeface="Comic Sans MS"/>
              </a:rPr>
              <a:t>Calculate the ratio of biases in your result.</a:t>
            </a:r>
            <a:endParaRPr i="1">
              <a:solidFill>
                <a:schemeClr val="dk1"/>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rPr i="1" lang="en-GB">
                <a:solidFill>
                  <a:schemeClr val="dk1"/>
                </a:solidFill>
                <a:latin typeface="Comic Sans MS"/>
                <a:ea typeface="Comic Sans MS"/>
                <a:cs typeface="Comic Sans MS"/>
                <a:sym typeface="Comic Sans MS"/>
              </a:rPr>
              <a:t>How much generalizability does your research solutions have?</a:t>
            </a:r>
            <a:endParaRPr i="1">
              <a:solidFill>
                <a:schemeClr val="dk1"/>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rPr i="1" lang="en-GB">
                <a:solidFill>
                  <a:schemeClr val="dk1"/>
                </a:solidFill>
                <a:latin typeface="Comic Sans MS"/>
                <a:ea typeface="Comic Sans MS"/>
                <a:cs typeface="Comic Sans MS"/>
                <a:sym typeface="Comic Sans MS"/>
              </a:rPr>
              <a:t>What is the quality of reporting? </a:t>
            </a:r>
            <a:endParaRPr i="1">
              <a:solidFill>
                <a:schemeClr val="dk1"/>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t/>
            </a:r>
            <a:endParaRPr>
              <a:solidFill>
                <a:srgbClr val="404040"/>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t/>
            </a:r>
            <a:endParaRPr sz="17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302" name="Google Shape;302;p27"/>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303" name="Google Shape;303;p27"/>
          <p:cNvPicPr preferRelativeResize="0"/>
          <p:nvPr/>
        </p:nvPicPr>
        <p:blipFill>
          <a:blip r:embed="rId5">
            <a:alphaModFix/>
          </a:blip>
          <a:stretch>
            <a:fillRect/>
          </a:stretch>
        </p:blipFill>
        <p:spPr>
          <a:xfrm>
            <a:off x="1147183" y="1841987"/>
            <a:ext cx="310908" cy="350425"/>
          </a:xfrm>
          <a:prstGeom prst="rect">
            <a:avLst/>
          </a:prstGeom>
          <a:noFill/>
          <a:ln>
            <a:noFill/>
          </a:ln>
        </p:spPr>
      </p:pic>
      <p:pic>
        <p:nvPicPr>
          <p:cNvPr id="304" name="Google Shape;304;p27"/>
          <p:cNvPicPr preferRelativeResize="0"/>
          <p:nvPr/>
        </p:nvPicPr>
        <p:blipFill>
          <a:blip r:embed="rId5">
            <a:alphaModFix/>
          </a:blip>
          <a:stretch>
            <a:fillRect/>
          </a:stretch>
        </p:blipFill>
        <p:spPr>
          <a:xfrm>
            <a:off x="1147183" y="2222987"/>
            <a:ext cx="310908" cy="350425"/>
          </a:xfrm>
          <a:prstGeom prst="rect">
            <a:avLst/>
          </a:prstGeom>
          <a:noFill/>
          <a:ln>
            <a:noFill/>
          </a:ln>
        </p:spPr>
      </p:pic>
      <p:pic>
        <p:nvPicPr>
          <p:cNvPr id="305" name="Google Shape;305;p27"/>
          <p:cNvPicPr preferRelativeResize="0"/>
          <p:nvPr/>
        </p:nvPicPr>
        <p:blipFill>
          <a:blip r:embed="rId5">
            <a:alphaModFix/>
          </a:blip>
          <a:stretch>
            <a:fillRect/>
          </a:stretch>
        </p:blipFill>
        <p:spPr>
          <a:xfrm>
            <a:off x="1147183" y="2603987"/>
            <a:ext cx="310908" cy="3504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9" name="Shape 309"/>
        <p:cNvGrpSpPr/>
        <p:nvPr/>
      </p:nvGrpSpPr>
      <p:grpSpPr>
        <a:xfrm>
          <a:off x="0" y="0"/>
          <a:ext cx="0" cy="0"/>
          <a:chOff x="0" y="0"/>
          <a:chExt cx="0" cy="0"/>
        </a:xfrm>
      </p:grpSpPr>
      <p:sp>
        <p:nvSpPr>
          <p:cNvPr id="310" name="Google Shape;310;p28"/>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311" name="Google Shape;311;p28"/>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8"/>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8"/>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8"/>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15" name="Google Shape;315;p28"/>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316" name="Google Shape;316;p28"/>
          <p:cNvSpPr txBox="1"/>
          <p:nvPr/>
        </p:nvSpPr>
        <p:spPr>
          <a:xfrm>
            <a:off x="948775" y="576175"/>
            <a:ext cx="6785700" cy="1339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GB" sz="2500" u="sng">
                <a:solidFill>
                  <a:srgbClr val="BC1D2C"/>
                </a:solidFill>
                <a:latin typeface="Comic Sans MS"/>
                <a:ea typeface="Comic Sans MS"/>
                <a:cs typeface="Comic Sans MS"/>
                <a:sym typeface="Comic Sans MS"/>
              </a:rPr>
              <a:t>DO’s &amp; Don'ts! </a:t>
            </a:r>
            <a:endParaRPr b="1" sz="2500" u="sng">
              <a:solidFill>
                <a:srgbClr val="BC1D2C"/>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t/>
            </a:r>
            <a:endParaRPr b="1" sz="2500" u="sng">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317" name="Google Shape;317;p28"/>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18" name="Google Shape;318;p28"/>
          <p:cNvPicPr preferRelativeResize="0"/>
          <p:nvPr/>
        </p:nvPicPr>
        <p:blipFill>
          <a:blip r:embed="rId4">
            <a:alphaModFix/>
          </a:blip>
          <a:stretch>
            <a:fillRect/>
          </a:stretch>
        </p:blipFill>
        <p:spPr>
          <a:xfrm>
            <a:off x="6993975" y="4178101"/>
            <a:ext cx="2073825" cy="643599"/>
          </a:xfrm>
          <a:prstGeom prst="rect">
            <a:avLst/>
          </a:prstGeom>
          <a:noFill/>
          <a:ln>
            <a:noFill/>
          </a:ln>
        </p:spPr>
      </p:pic>
      <p:graphicFrame>
        <p:nvGraphicFramePr>
          <p:cNvPr id="319" name="Google Shape;319;p28"/>
          <p:cNvGraphicFramePr/>
          <p:nvPr/>
        </p:nvGraphicFramePr>
        <p:xfrm>
          <a:off x="1312350" y="1142325"/>
          <a:ext cx="3000000" cy="3000000"/>
        </p:xfrm>
        <a:graphic>
          <a:graphicData uri="http://schemas.openxmlformats.org/drawingml/2006/table">
            <a:tbl>
              <a:tblPr>
                <a:noFill/>
                <a:tableStyleId>{0D856F32-E880-4186-8767-A873C08B5F4C}</a:tableStyleId>
              </a:tblPr>
              <a:tblGrid>
                <a:gridCol w="3202650"/>
                <a:gridCol w="3204775"/>
              </a:tblGrid>
              <a:tr h="377050">
                <a:tc>
                  <a:txBody>
                    <a:bodyPr/>
                    <a:lstStyle/>
                    <a:p>
                      <a:pPr indent="0" lvl="0" marL="0" rtl="0" algn="ctr">
                        <a:lnSpc>
                          <a:spcPct val="115000"/>
                        </a:lnSpc>
                        <a:spcBef>
                          <a:spcPts val="1200"/>
                        </a:spcBef>
                        <a:spcAft>
                          <a:spcPts val="0"/>
                        </a:spcAft>
                        <a:buNone/>
                      </a:pPr>
                      <a:r>
                        <a:rPr b="1" lang="en-GB" sz="700"/>
                        <a:t>DO’S</a:t>
                      </a:r>
                      <a:endParaRPr b="1" sz="7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ctr">
                        <a:lnSpc>
                          <a:spcPct val="115000"/>
                        </a:lnSpc>
                        <a:spcBef>
                          <a:spcPts val="1200"/>
                        </a:spcBef>
                        <a:spcAft>
                          <a:spcPts val="0"/>
                        </a:spcAft>
                        <a:buNone/>
                      </a:pPr>
                      <a:r>
                        <a:rPr b="1" lang="en-GB" sz="700"/>
                        <a:t>DONT’S</a:t>
                      </a:r>
                      <a:endParaRPr b="1" sz="7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557000">
                <a:tc>
                  <a:txBody>
                    <a:bodyPr/>
                    <a:lstStyle/>
                    <a:p>
                      <a:pPr indent="0" lvl="0" marL="0" rtl="0" algn="l">
                        <a:lnSpc>
                          <a:spcPct val="115000"/>
                        </a:lnSpc>
                        <a:spcBef>
                          <a:spcPts val="1200"/>
                        </a:spcBef>
                        <a:spcAft>
                          <a:spcPts val="0"/>
                        </a:spcAft>
                        <a:buNone/>
                      </a:pPr>
                      <a:r>
                        <a:rPr lang="en-GB" sz="1000"/>
                        <a:t>Research for answering a specific question.</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1000"/>
                        <a:t>Don’t write as you are informing about the broader topic.</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16175">
                <a:tc>
                  <a:txBody>
                    <a:bodyPr/>
                    <a:lstStyle/>
                    <a:p>
                      <a:pPr indent="0" lvl="0" marL="0" rtl="0" algn="l">
                        <a:lnSpc>
                          <a:spcPct val="115000"/>
                        </a:lnSpc>
                        <a:spcBef>
                          <a:spcPts val="1200"/>
                        </a:spcBef>
                        <a:spcAft>
                          <a:spcPts val="0"/>
                        </a:spcAft>
                        <a:buNone/>
                      </a:pPr>
                      <a:r>
                        <a:rPr lang="en-GB" sz="1000"/>
                        <a:t>You must have an unbiased opinion.</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1000"/>
                        <a:t>You must not have a biased opinion.</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61500">
                <a:tc>
                  <a:txBody>
                    <a:bodyPr/>
                    <a:lstStyle/>
                    <a:p>
                      <a:pPr indent="0" lvl="0" marL="0" rtl="0" algn="l">
                        <a:lnSpc>
                          <a:spcPct val="115000"/>
                        </a:lnSpc>
                        <a:spcBef>
                          <a:spcPts val="1200"/>
                        </a:spcBef>
                        <a:spcAft>
                          <a:spcPts val="0"/>
                        </a:spcAft>
                        <a:buNone/>
                      </a:pPr>
                      <a:r>
                        <a:rPr lang="en-GB" sz="1000"/>
                        <a:t>It would help if you started with a specific concept.</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1000"/>
                        <a:t>Don’t start with a broader concept.</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61500">
                <a:tc>
                  <a:txBody>
                    <a:bodyPr/>
                    <a:lstStyle/>
                    <a:p>
                      <a:pPr indent="0" lvl="0" marL="0" rtl="0" algn="l">
                        <a:lnSpc>
                          <a:spcPct val="115000"/>
                        </a:lnSpc>
                        <a:spcBef>
                          <a:spcPts val="1200"/>
                        </a:spcBef>
                        <a:spcAft>
                          <a:spcPts val="0"/>
                        </a:spcAft>
                        <a:buNone/>
                      </a:pPr>
                      <a:r>
                        <a:rPr lang="en-GB" sz="1000"/>
                        <a:t>Systematic LR is a group activity.</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1000"/>
                        <a:t>You don’t have to write it on an individual basis. </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16175">
                <a:tc>
                  <a:txBody>
                    <a:bodyPr/>
                    <a:lstStyle/>
                    <a:p>
                      <a:pPr indent="0" lvl="0" marL="0" rtl="0" algn="l">
                        <a:lnSpc>
                          <a:spcPct val="115000"/>
                        </a:lnSpc>
                        <a:spcBef>
                          <a:spcPts val="1200"/>
                        </a:spcBef>
                        <a:spcAft>
                          <a:spcPts val="0"/>
                        </a:spcAft>
                        <a:buNone/>
                      </a:pPr>
                      <a:r>
                        <a:rPr lang="en-GB" sz="1000"/>
                        <a:t>Do take your time with it.</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1000"/>
                        <a:t>Don’t rush it.</a:t>
                      </a:r>
                      <a:endParaRPr sz="1000"/>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3" name="Shape 323"/>
        <p:cNvGrpSpPr/>
        <p:nvPr/>
      </p:nvGrpSpPr>
      <p:grpSpPr>
        <a:xfrm>
          <a:off x="0" y="0"/>
          <a:ext cx="0" cy="0"/>
          <a:chOff x="0" y="0"/>
          <a:chExt cx="0" cy="0"/>
        </a:xfrm>
      </p:grpSpPr>
      <p:sp>
        <p:nvSpPr>
          <p:cNvPr id="324" name="Google Shape;324;p29"/>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325" name="Google Shape;325;p29"/>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9"/>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9"/>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9"/>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29" name="Google Shape;329;p29"/>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330" name="Google Shape;330;p29"/>
          <p:cNvSpPr txBox="1"/>
          <p:nvPr/>
        </p:nvSpPr>
        <p:spPr>
          <a:xfrm>
            <a:off x="948775" y="8809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LET’S MAKE A CHECKLIST, SHALL WE? </a:t>
            </a:r>
            <a:endParaRPr b="1" sz="1100">
              <a:solidFill>
                <a:srgbClr val="BC1D2C"/>
              </a:solidFill>
              <a:latin typeface="Comic Sans MS"/>
              <a:ea typeface="Comic Sans MS"/>
              <a:cs typeface="Comic Sans MS"/>
              <a:sym typeface="Comic Sans MS"/>
            </a:endParaRPr>
          </a:p>
        </p:txBody>
      </p:sp>
      <p:sp>
        <p:nvSpPr>
          <p:cNvPr id="331" name="Google Shape;331;p29"/>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32" name="Google Shape;332;p29"/>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333" name="Google Shape;333;p29"/>
          <p:cNvPicPr preferRelativeResize="0"/>
          <p:nvPr/>
        </p:nvPicPr>
        <p:blipFill>
          <a:blip r:embed="rId5">
            <a:alphaModFix/>
          </a:blip>
          <a:stretch>
            <a:fillRect/>
          </a:stretch>
        </p:blipFill>
        <p:spPr>
          <a:xfrm>
            <a:off x="1235350" y="2789889"/>
            <a:ext cx="422025" cy="475662"/>
          </a:xfrm>
          <a:prstGeom prst="rect">
            <a:avLst/>
          </a:prstGeom>
          <a:noFill/>
          <a:ln>
            <a:noFill/>
          </a:ln>
        </p:spPr>
      </p:pic>
      <p:pic>
        <p:nvPicPr>
          <p:cNvPr id="334" name="Google Shape;334;p29"/>
          <p:cNvPicPr preferRelativeResize="0"/>
          <p:nvPr/>
        </p:nvPicPr>
        <p:blipFill>
          <a:blip r:embed="rId5">
            <a:alphaModFix/>
          </a:blip>
          <a:stretch>
            <a:fillRect/>
          </a:stretch>
        </p:blipFill>
        <p:spPr>
          <a:xfrm>
            <a:off x="1235350" y="1526576"/>
            <a:ext cx="422025" cy="475662"/>
          </a:xfrm>
          <a:prstGeom prst="rect">
            <a:avLst/>
          </a:prstGeom>
          <a:noFill/>
          <a:ln>
            <a:noFill/>
          </a:ln>
        </p:spPr>
      </p:pic>
      <p:sp>
        <p:nvSpPr>
          <p:cNvPr id="335" name="Google Shape;335;p29"/>
          <p:cNvSpPr txBox="1"/>
          <p:nvPr/>
        </p:nvSpPr>
        <p:spPr>
          <a:xfrm>
            <a:off x="1672075" y="1450363"/>
            <a:ext cx="7047300" cy="287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lang="en-GB" sz="2000">
                <a:solidFill>
                  <a:srgbClr val="404040"/>
                </a:solidFill>
                <a:latin typeface="Comic Sans MS"/>
                <a:ea typeface="Comic Sans MS"/>
                <a:cs typeface="Comic Sans MS"/>
                <a:sym typeface="Comic Sans MS"/>
              </a:rPr>
              <a:t>A systematic literature review studies and critically analyzes the data for a formatted research question.</a:t>
            </a:r>
            <a:endParaRPr sz="20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sz="2000">
                <a:solidFill>
                  <a:srgbClr val="404040"/>
                </a:solidFill>
                <a:latin typeface="Comic Sans MS"/>
                <a:ea typeface="Comic Sans MS"/>
                <a:cs typeface="Comic Sans MS"/>
                <a:sym typeface="Comic Sans MS"/>
              </a:rPr>
              <a:t>While writing a SLR you should be unbiased. </a:t>
            </a:r>
            <a:endParaRPr sz="20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sz="2000">
                <a:solidFill>
                  <a:srgbClr val="404040"/>
                </a:solidFill>
                <a:latin typeface="Comic Sans MS"/>
                <a:ea typeface="Comic Sans MS"/>
                <a:cs typeface="Comic Sans MS"/>
                <a:sym typeface="Comic Sans MS"/>
              </a:rPr>
              <a:t>SLR is a group activity.</a:t>
            </a:r>
            <a:endParaRPr sz="20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sz="2000">
                <a:solidFill>
                  <a:srgbClr val="404040"/>
                </a:solidFill>
                <a:latin typeface="Comic Sans MS"/>
                <a:ea typeface="Comic Sans MS"/>
                <a:cs typeface="Comic Sans MS"/>
                <a:sym typeface="Comic Sans MS"/>
              </a:rPr>
              <a:t>Do not rush the SLR.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120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p:txBody>
      </p:sp>
      <p:pic>
        <p:nvPicPr>
          <p:cNvPr id="336" name="Google Shape;336;p29"/>
          <p:cNvPicPr preferRelativeResize="0"/>
          <p:nvPr/>
        </p:nvPicPr>
        <p:blipFill>
          <a:blip r:embed="rId5">
            <a:alphaModFix/>
          </a:blip>
          <a:stretch>
            <a:fillRect/>
          </a:stretch>
        </p:blipFill>
        <p:spPr>
          <a:xfrm>
            <a:off x="1235350" y="2236314"/>
            <a:ext cx="422025" cy="475662"/>
          </a:xfrm>
          <a:prstGeom prst="rect">
            <a:avLst/>
          </a:prstGeom>
          <a:noFill/>
          <a:ln>
            <a:noFill/>
          </a:ln>
        </p:spPr>
      </p:pic>
      <p:pic>
        <p:nvPicPr>
          <p:cNvPr id="337" name="Google Shape;337;p29"/>
          <p:cNvPicPr preferRelativeResize="0"/>
          <p:nvPr/>
        </p:nvPicPr>
        <p:blipFill>
          <a:blip r:embed="rId5">
            <a:alphaModFix/>
          </a:blip>
          <a:stretch>
            <a:fillRect/>
          </a:stretch>
        </p:blipFill>
        <p:spPr>
          <a:xfrm>
            <a:off x="1235350" y="3247089"/>
            <a:ext cx="422025" cy="47566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1" name="Shape 341"/>
        <p:cNvGrpSpPr/>
        <p:nvPr/>
      </p:nvGrpSpPr>
      <p:grpSpPr>
        <a:xfrm>
          <a:off x="0" y="0"/>
          <a:ext cx="0" cy="0"/>
          <a:chOff x="0" y="0"/>
          <a:chExt cx="0" cy="0"/>
        </a:xfrm>
      </p:grpSpPr>
      <p:pic>
        <p:nvPicPr>
          <p:cNvPr id="342" name="Google Shape;342;p30"/>
          <p:cNvPicPr preferRelativeResize="0"/>
          <p:nvPr/>
        </p:nvPicPr>
        <p:blipFill>
          <a:blip r:embed="rId3">
            <a:alphaModFix/>
          </a:blip>
          <a:stretch>
            <a:fillRect/>
          </a:stretch>
        </p:blipFill>
        <p:spPr>
          <a:xfrm rot="7872271">
            <a:off x="2979843" y="2993823"/>
            <a:ext cx="1187736" cy="1484653"/>
          </a:xfrm>
          <a:prstGeom prst="rect">
            <a:avLst/>
          </a:prstGeom>
          <a:noFill/>
          <a:ln>
            <a:noFill/>
          </a:ln>
        </p:spPr>
      </p:pic>
      <p:sp>
        <p:nvSpPr>
          <p:cNvPr id="343" name="Google Shape;343;p30"/>
          <p:cNvSpPr/>
          <p:nvPr/>
        </p:nvSpPr>
        <p:spPr>
          <a:xfrm rot="3535712">
            <a:off x="516651" y="146963"/>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0"/>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30"/>
          <p:cNvSpPr/>
          <p:nvPr/>
        </p:nvSpPr>
        <p:spPr>
          <a:xfrm rot="-5400000">
            <a:off x="51513" y="475270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30"/>
          <p:cNvSpPr/>
          <p:nvPr/>
        </p:nvSpPr>
        <p:spPr>
          <a:xfrm rot="-8100000">
            <a:off x="7523262" y="3086238"/>
            <a:ext cx="1379100" cy="422025"/>
          </a:xfrm>
          <a:prstGeom prst="flowChartManualInput">
            <a:avLst/>
          </a:prstGeom>
          <a:solidFill>
            <a:schemeClr val="lt1"/>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30"/>
          <p:cNvSpPr/>
          <p:nvPr/>
        </p:nvSpPr>
        <p:spPr>
          <a:xfrm>
            <a:off x="471887"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48" name="Google Shape;348;p30"/>
          <p:cNvPicPr preferRelativeResize="0"/>
          <p:nvPr/>
        </p:nvPicPr>
        <p:blipFill>
          <a:blip r:embed="rId4">
            <a:alphaModFix/>
          </a:blip>
          <a:stretch>
            <a:fillRect/>
          </a:stretch>
        </p:blipFill>
        <p:spPr>
          <a:xfrm rot="1834095">
            <a:off x="654979" y="1941488"/>
            <a:ext cx="990600" cy="762000"/>
          </a:xfrm>
          <a:prstGeom prst="rect">
            <a:avLst/>
          </a:prstGeom>
          <a:noFill/>
          <a:ln>
            <a:noFill/>
          </a:ln>
        </p:spPr>
      </p:pic>
      <p:pic>
        <p:nvPicPr>
          <p:cNvPr id="349" name="Google Shape;349;p30"/>
          <p:cNvPicPr preferRelativeResize="0"/>
          <p:nvPr/>
        </p:nvPicPr>
        <p:blipFill rotWithShape="1">
          <a:blip r:embed="rId5">
            <a:alphaModFix/>
          </a:blip>
          <a:srcRect b="11039" l="0" r="11621" t="0"/>
          <a:stretch/>
        </p:blipFill>
        <p:spPr>
          <a:xfrm>
            <a:off x="6576800" y="65925"/>
            <a:ext cx="2073825" cy="1589400"/>
          </a:xfrm>
          <a:prstGeom prst="rect">
            <a:avLst/>
          </a:prstGeom>
          <a:noFill/>
          <a:ln>
            <a:noFill/>
          </a:ln>
        </p:spPr>
      </p:pic>
      <p:sp>
        <p:nvSpPr>
          <p:cNvPr id="350" name="Google Shape;350;p30"/>
          <p:cNvSpPr/>
          <p:nvPr/>
        </p:nvSpPr>
        <p:spPr>
          <a:xfrm rot="8683648">
            <a:off x="4779521" y="3942649"/>
            <a:ext cx="696762" cy="580698"/>
          </a:xfrm>
          <a:prstGeom prst="flowChartExtract">
            <a:avLst/>
          </a:prstGeom>
          <a:solidFill>
            <a:schemeClr val="lt1"/>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30"/>
          <p:cNvSpPr/>
          <p:nvPr/>
        </p:nvSpPr>
        <p:spPr>
          <a:xfrm rot="4380277">
            <a:off x="4743679" y="406563"/>
            <a:ext cx="537775" cy="480729"/>
          </a:xfrm>
          <a:prstGeom prst="flowChartExtract">
            <a:avLst/>
          </a:prstGeom>
          <a:solidFill>
            <a:srgbClr val="FEB546"/>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30"/>
          <p:cNvSpPr/>
          <p:nvPr/>
        </p:nvSpPr>
        <p:spPr>
          <a:xfrm rot="9793951">
            <a:off x="1782477" y="3945842"/>
            <a:ext cx="603144" cy="574294"/>
          </a:xfrm>
          <a:prstGeom prst="pie">
            <a:avLst>
              <a:gd fmla="val 0" name="adj1"/>
              <a:gd fmla="val 16200000" name="adj2"/>
            </a:avLst>
          </a:prstGeom>
          <a:solidFill>
            <a:srgbClr val="FEB546"/>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30"/>
          <p:cNvSpPr txBox="1"/>
          <p:nvPr/>
        </p:nvSpPr>
        <p:spPr>
          <a:xfrm>
            <a:off x="2336975" y="2137488"/>
            <a:ext cx="4515000" cy="646500"/>
          </a:xfrm>
          <a:prstGeom prst="rect">
            <a:avLst/>
          </a:prstGeom>
          <a:solidFill>
            <a:srgbClr val="BC1D2C"/>
          </a:solid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GB" sz="3000">
                <a:solidFill>
                  <a:schemeClr val="lt1"/>
                </a:solidFill>
                <a:latin typeface="Comic Sans MS"/>
                <a:ea typeface="Comic Sans MS"/>
                <a:cs typeface="Comic Sans MS"/>
                <a:sym typeface="Comic Sans MS"/>
              </a:rPr>
              <a:t>GOOD LUCK!</a:t>
            </a:r>
            <a:endParaRPr sz="3000">
              <a:solidFill>
                <a:schemeClr val="lt1"/>
              </a:solidFill>
              <a:latin typeface="Comic Sans MS"/>
              <a:ea typeface="Comic Sans MS"/>
              <a:cs typeface="Comic Sans MS"/>
              <a:sym typeface="Comic Sans MS"/>
            </a:endParaRPr>
          </a:p>
        </p:txBody>
      </p:sp>
      <p:pic>
        <p:nvPicPr>
          <p:cNvPr id="354" name="Google Shape;354;p30"/>
          <p:cNvPicPr preferRelativeResize="0"/>
          <p:nvPr/>
        </p:nvPicPr>
        <p:blipFill>
          <a:blip r:embed="rId6">
            <a:alphaModFix/>
          </a:blip>
          <a:stretch>
            <a:fillRect/>
          </a:stretch>
        </p:blipFill>
        <p:spPr>
          <a:xfrm rot="-1084023">
            <a:off x="2733944" y="4550827"/>
            <a:ext cx="1704975" cy="438150"/>
          </a:xfrm>
          <a:prstGeom prst="rect">
            <a:avLst/>
          </a:prstGeom>
          <a:noFill/>
          <a:ln>
            <a:noFill/>
          </a:ln>
        </p:spPr>
      </p:pic>
      <p:sp>
        <p:nvSpPr>
          <p:cNvPr id="355" name="Google Shape;355;p30"/>
          <p:cNvSpPr/>
          <p:nvPr/>
        </p:nvSpPr>
        <p:spPr>
          <a:xfrm rot="4380277">
            <a:off x="-243946" y="1425613"/>
            <a:ext cx="537775" cy="480729"/>
          </a:xfrm>
          <a:prstGeom prst="flowChartExtract">
            <a:avLst/>
          </a:prstGeom>
          <a:solidFill>
            <a:srgbClr val="BC1D2C"/>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56" name="Google Shape;356;p30"/>
          <p:cNvPicPr preferRelativeResize="0"/>
          <p:nvPr/>
        </p:nvPicPr>
        <p:blipFill>
          <a:blip r:embed="rId7">
            <a:alphaModFix/>
          </a:blip>
          <a:stretch>
            <a:fillRect/>
          </a:stretch>
        </p:blipFill>
        <p:spPr>
          <a:xfrm>
            <a:off x="9245541" y="4221475"/>
            <a:ext cx="523875" cy="590550"/>
          </a:xfrm>
          <a:prstGeom prst="rect">
            <a:avLst/>
          </a:prstGeom>
          <a:noFill/>
          <a:ln>
            <a:noFill/>
          </a:ln>
        </p:spPr>
      </p:pic>
      <p:pic>
        <p:nvPicPr>
          <p:cNvPr id="357" name="Google Shape;357;p30"/>
          <p:cNvPicPr preferRelativeResize="0"/>
          <p:nvPr/>
        </p:nvPicPr>
        <p:blipFill>
          <a:blip r:embed="rId8">
            <a:alphaModFix/>
          </a:blip>
          <a:stretch>
            <a:fillRect/>
          </a:stretch>
        </p:blipFill>
        <p:spPr>
          <a:xfrm rot="-3003833">
            <a:off x="2290761" y="122087"/>
            <a:ext cx="1497704" cy="1049673"/>
          </a:xfrm>
          <a:prstGeom prst="rect">
            <a:avLst/>
          </a:prstGeom>
          <a:noFill/>
          <a:ln>
            <a:noFill/>
          </a:ln>
        </p:spPr>
      </p:pic>
      <p:sp>
        <p:nvSpPr>
          <p:cNvPr id="358" name="Google Shape;358;p30"/>
          <p:cNvSpPr/>
          <p:nvPr/>
        </p:nvSpPr>
        <p:spPr>
          <a:xfrm rot="-6210416">
            <a:off x="6219642" y="4289995"/>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30"/>
          <p:cNvSpPr/>
          <p:nvPr/>
        </p:nvSpPr>
        <p:spPr>
          <a:xfrm>
            <a:off x="-357325" y="3069400"/>
            <a:ext cx="616800" cy="723900"/>
          </a:xfrm>
          <a:prstGeom prst="blockArc">
            <a:avLst>
              <a:gd fmla="val 10800000" name="adj1"/>
              <a:gd fmla="val 0" name="adj2"/>
              <a:gd fmla="val 25000" name="adj3"/>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60" name="Google Shape;360;p30"/>
          <p:cNvPicPr preferRelativeResize="0"/>
          <p:nvPr/>
        </p:nvPicPr>
        <p:blipFill>
          <a:blip r:embed="rId9">
            <a:alphaModFix/>
          </a:blip>
          <a:stretch>
            <a:fillRect/>
          </a:stretch>
        </p:blipFill>
        <p:spPr>
          <a:xfrm>
            <a:off x="7146375" y="4330501"/>
            <a:ext cx="2073825" cy="6435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6" name="Shape 76"/>
        <p:cNvGrpSpPr/>
        <p:nvPr/>
      </p:nvGrpSpPr>
      <p:grpSpPr>
        <a:xfrm>
          <a:off x="0" y="0"/>
          <a:ext cx="0" cy="0"/>
          <a:chOff x="0" y="0"/>
          <a:chExt cx="0" cy="0"/>
        </a:xfrm>
      </p:grpSpPr>
      <p:sp>
        <p:nvSpPr>
          <p:cNvPr id="77" name="Google Shape;77;p14"/>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8" name="Google Shape;78;p14"/>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4"/>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2" name="Google Shape;82;p14"/>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83" name="Google Shape;83;p14"/>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The Starting Point! </a:t>
            </a:r>
            <a:endParaRPr b="1" sz="1100">
              <a:solidFill>
                <a:srgbClr val="BC1D2C"/>
              </a:solidFill>
              <a:latin typeface="Comic Sans MS"/>
              <a:ea typeface="Comic Sans MS"/>
              <a:cs typeface="Comic Sans MS"/>
              <a:sym typeface="Comic Sans MS"/>
            </a:endParaRPr>
          </a:p>
        </p:txBody>
      </p:sp>
      <p:pic>
        <p:nvPicPr>
          <p:cNvPr id="84" name="Google Shape;84;p14"/>
          <p:cNvPicPr preferRelativeResize="0"/>
          <p:nvPr/>
        </p:nvPicPr>
        <p:blipFill>
          <a:blip r:embed="rId4">
            <a:alphaModFix/>
          </a:blip>
          <a:stretch>
            <a:fillRect/>
          </a:stretch>
        </p:blipFill>
        <p:spPr>
          <a:xfrm>
            <a:off x="1459781" y="2331838"/>
            <a:ext cx="310869" cy="350425"/>
          </a:xfrm>
          <a:prstGeom prst="rect">
            <a:avLst/>
          </a:prstGeom>
          <a:noFill/>
          <a:ln>
            <a:noFill/>
          </a:ln>
        </p:spPr>
      </p:pic>
      <p:sp>
        <p:nvSpPr>
          <p:cNvPr id="85" name="Google Shape;85;p14"/>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4"/>
          <p:cNvSpPr txBox="1"/>
          <p:nvPr/>
        </p:nvSpPr>
        <p:spPr>
          <a:xfrm>
            <a:off x="1770650" y="1440832"/>
            <a:ext cx="5794500" cy="23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87" name="Google Shape;87;p14"/>
          <p:cNvPicPr preferRelativeResize="0"/>
          <p:nvPr/>
        </p:nvPicPr>
        <p:blipFill>
          <a:blip r:embed="rId5">
            <a:alphaModFix/>
          </a:blip>
          <a:stretch>
            <a:fillRect/>
          </a:stretch>
        </p:blipFill>
        <p:spPr>
          <a:xfrm>
            <a:off x="6993975" y="4178101"/>
            <a:ext cx="2073825" cy="643599"/>
          </a:xfrm>
          <a:prstGeom prst="rect">
            <a:avLst/>
          </a:prstGeom>
          <a:noFill/>
          <a:ln>
            <a:noFill/>
          </a:ln>
        </p:spPr>
      </p:pic>
      <p:pic>
        <p:nvPicPr>
          <p:cNvPr id="88" name="Google Shape;88;p14"/>
          <p:cNvPicPr preferRelativeResize="0"/>
          <p:nvPr/>
        </p:nvPicPr>
        <p:blipFill>
          <a:blip r:embed="rId4">
            <a:alphaModFix/>
          </a:blip>
          <a:stretch>
            <a:fillRect/>
          </a:stretch>
        </p:blipFill>
        <p:spPr>
          <a:xfrm>
            <a:off x="1459781" y="2731813"/>
            <a:ext cx="310869" cy="350425"/>
          </a:xfrm>
          <a:prstGeom prst="rect">
            <a:avLst/>
          </a:prstGeom>
          <a:noFill/>
          <a:ln>
            <a:noFill/>
          </a:ln>
        </p:spPr>
      </p:pic>
      <p:pic>
        <p:nvPicPr>
          <p:cNvPr id="89" name="Google Shape;89;p14"/>
          <p:cNvPicPr preferRelativeResize="0"/>
          <p:nvPr/>
        </p:nvPicPr>
        <p:blipFill>
          <a:blip r:embed="rId4">
            <a:alphaModFix/>
          </a:blip>
          <a:stretch>
            <a:fillRect/>
          </a:stretch>
        </p:blipFill>
        <p:spPr>
          <a:xfrm>
            <a:off x="1459781" y="3131788"/>
            <a:ext cx="310869" cy="350425"/>
          </a:xfrm>
          <a:prstGeom prst="rect">
            <a:avLst/>
          </a:prstGeom>
          <a:noFill/>
          <a:ln>
            <a:noFill/>
          </a:ln>
        </p:spPr>
      </p:pic>
      <p:sp>
        <p:nvSpPr>
          <p:cNvPr id="90" name="Google Shape;90;p14"/>
          <p:cNvSpPr txBox="1"/>
          <p:nvPr/>
        </p:nvSpPr>
        <p:spPr>
          <a:xfrm>
            <a:off x="1702775" y="1440825"/>
            <a:ext cx="6419700" cy="248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None/>
            </a:pPr>
            <a:r>
              <a:rPr b="1" lang="en-GB" sz="2100">
                <a:solidFill>
                  <a:schemeClr val="dk1"/>
                </a:solidFill>
                <a:latin typeface="Comic Sans MS"/>
                <a:ea typeface="Comic Sans MS"/>
                <a:cs typeface="Comic Sans MS"/>
                <a:sym typeface="Comic Sans MS"/>
              </a:rPr>
              <a:t>Today we will be covering the following steps</a:t>
            </a:r>
            <a:r>
              <a:rPr lang="en-GB" sz="2100">
                <a:solidFill>
                  <a:schemeClr val="dk1"/>
                </a:solidFill>
                <a:latin typeface="Comic Sans MS"/>
                <a:ea typeface="Comic Sans MS"/>
                <a:cs typeface="Comic Sans MS"/>
                <a:sym typeface="Comic Sans MS"/>
              </a:rPr>
              <a:t> </a:t>
            </a:r>
            <a:r>
              <a:rPr lang="en-GB" sz="2000">
                <a:solidFill>
                  <a:srgbClr val="404040"/>
                </a:solidFill>
              </a:rPr>
              <a:t>What is a systematic review?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How to know if a systematic literature review is a suitable option for you?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Steps for writing a systematic literature review? </a:t>
            </a:r>
            <a:endParaRPr sz="2000">
              <a:solidFill>
                <a:srgbClr val="404040"/>
              </a:solidFill>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p:txBody>
      </p:sp>
      <p:pic>
        <p:nvPicPr>
          <p:cNvPr id="91" name="Google Shape;91;p14"/>
          <p:cNvPicPr preferRelativeResize="0"/>
          <p:nvPr/>
        </p:nvPicPr>
        <p:blipFill>
          <a:blip r:embed="rId4">
            <a:alphaModFix/>
          </a:blip>
          <a:stretch>
            <a:fillRect/>
          </a:stretch>
        </p:blipFill>
        <p:spPr>
          <a:xfrm>
            <a:off x="1459781" y="1882288"/>
            <a:ext cx="310869" cy="350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5"/>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7" name="Google Shape;97;p15"/>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5"/>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5"/>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5"/>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1" name="Google Shape;101;p15"/>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02" name="Google Shape;102;p15"/>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What Is A Systematic Review: </a:t>
            </a:r>
            <a:endParaRPr b="1" sz="1100">
              <a:solidFill>
                <a:srgbClr val="BC1D2C"/>
              </a:solidFill>
              <a:latin typeface="Comic Sans MS"/>
              <a:ea typeface="Comic Sans MS"/>
              <a:cs typeface="Comic Sans MS"/>
              <a:sym typeface="Comic Sans MS"/>
            </a:endParaRPr>
          </a:p>
        </p:txBody>
      </p:sp>
      <p:sp>
        <p:nvSpPr>
          <p:cNvPr id="103" name="Google Shape;103;p15"/>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5"/>
          <p:cNvSpPr txBox="1"/>
          <p:nvPr/>
        </p:nvSpPr>
        <p:spPr>
          <a:xfrm>
            <a:off x="1274100" y="1297975"/>
            <a:ext cx="6595800" cy="294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"A systematic review states the clear objective of your research. It includes all the shreds of evidence that support your research questions."  </a:t>
            </a:r>
            <a:endParaRPr sz="20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A systematic literature review aims to study and critically analyze the data for a formatted research question.</a:t>
            </a:r>
            <a:endParaRPr sz="2100">
              <a:solidFill>
                <a:srgbClr val="404040"/>
              </a:solidFill>
              <a:latin typeface="Comic Sans MS"/>
              <a:ea typeface="Comic Sans MS"/>
              <a:cs typeface="Comic Sans MS"/>
              <a:sym typeface="Comic Sans MS"/>
            </a:endParaRPr>
          </a:p>
          <a:p>
            <a:pPr indent="0" lvl="0" marL="0" rtl="0" algn="l">
              <a:spcBef>
                <a:spcPts val="1200"/>
              </a:spcBef>
              <a:spcAft>
                <a:spcPts val="0"/>
              </a:spcAft>
              <a:buNone/>
            </a:pPr>
            <a:r>
              <a:t/>
            </a:r>
            <a:endParaRPr sz="2100">
              <a:solidFill>
                <a:schemeClr val="dk1"/>
              </a:solidFill>
              <a:latin typeface="Comic Sans MS"/>
              <a:ea typeface="Comic Sans MS"/>
              <a:cs typeface="Comic Sans MS"/>
              <a:sym typeface="Comic Sans MS"/>
            </a:endParaRPr>
          </a:p>
        </p:txBody>
      </p:sp>
      <p:pic>
        <p:nvPicPr>
          <p:cNvPr id="105" name="Google Shape;105;p15"/>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06" name="Google Shape;106;p15"/>
          <p:cNvPicPr preferRelativeResize="0"/>
          <p:nvPr/>
        </p:nvPicPr>
        <p:blipFill>
          <a:blip r:embed="rId5">
            <a:alphaModFix/>
          </a:blip>
          <a:stretch>
            <a:fillRect/>
          </a:stretch>
        </p:blipFill>
        <p:spPr>
          <a:xfrm>
            <a:off x="887075" y="1342841"/>
            <a:ext cx="422025" cy="475682"/>
          </a:xfrm>
          <a:prstGeom prst="rect">
            <a:avLst/>
          </a:prstGeom>
          <a:noFill/>
          <a:ln>
            <a:noFill/>
          </a:ln>
        </p:spPr>
      </p:pic>
      <p:pic>
        <p:nvPicPr>
          <p:cNvPr id="107" name="Google Shape;107;p15"/>
          <p:cNvPicPr preferRelativeResize="0"/>
          <p:nvPr/>
        </p:nvPicPr>
        <p:blipFill>
          <a:blip r:embed="rId5">
            <a:alphaModFix/>
          </a:blip>
          <a:stretch>
            <a:fillRect/>
          </a:stretch>
        </p:blipFill>
        <p:spPr>
          <a:xfrm>
            <a:off x="860025" y="2554216"/>
            <a:ext cx="422025" cy="47568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pic>
        <p:nvPicPr>
          <p:cNvPr id="112" name="Google Shape;112;p16"/>
          <p:cNvPicPr preferRelativeResize="0"/>
          <p:nvPr/>
        </p:nvPicPr>
        <p:blipFill>
          <a:blip r:embed="rId3">
            <a:alphaModFix/>
          </a:blip>
          <a:stretch>
            <a:fillRect/>
          </a:stretch>
        </p:blipFill>
        <p:spPr>
          <a:xfrm>
            <a:off x="1133225" y="3511041"/>
            <a:ext cx="422025" cy="475682"/>
          </a:xfrm>
          <a:prstGeom prst="rect">
            <a:avLst/>
          </a:prstGeom>
          <a:noFill/>
          <a:ln>
            <a:noFill/>
          </a:ln>
        </p:spPr>
      </p:pic>
      <p:sp>
        <p:nvSpPr>
          <p:cNvPr id="113" name="Google Shape;113;p16"/>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4" name="Google Shape;114;p16"/>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6"/>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6"/>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6"/>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8" name="Google Shape;118;p16"/>
          <p:cNvPicPr preferRelativeResize="0"/>
          <p:nvPr/>
        </p:nvPicPr>
        <p:blipFill rotWithShape="1">
          <a:blip r:embed="rId4">
            <a:alphaModFix/>
          </a:blip>
          <a:srcRect b="11039" l="0" r="11621" t="0"/>
          <a:stretch/>
        </p:blipFill>
        <p:spPr>
          <a:xfrm>
            <a:off x="7359700" y="254000"/>
            <a:ext cx="1465850" cy="1123448"/>
          </a:xfrm>
          <a:prstGeom prst="rect">
            <a:avLst/>
          </a:prstGeom>
          <a:noFill/>
          <a:ln>
            <a:noFill/>
          </a:ln>
        </p:spPr>
      </p:pic>
      <p:sp>
        <p:nvSpPr>
          <p:cNvPr id="119" name="Google Shape;119;p16"/>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6"/>
          <p:cNvSpPr txBox="1"/>
          <p:nvPr/>
        </p:nvSpPr>
        <p:spPr>
          <a:xfrm>
            <a:off x="1555250" y="1377450"/>
            <a:ext cx="6864900" cy="4005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A systematic review should be</a:t>
            </a:r>
            <a:r>
              <a:rPr b="1" i="1" lang="en-GB" sz="2000">
                <a:solidFill>
                  <a:srgbClr val="404040"/>
                </a:solidFill>
                <a:latin typeface="Comic Sans MS"/>
                <a:ea typeface="Comic Sans MS"/>
                <a:cs typeface="Comic Sans MS"/>
                <a:sym typeface="Comic Sans MS"/>
              </a:rPr>
              <a:t>:</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Clear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100">
                <a:solidFill>
                  <a:schemeClr val="dk1"/>
                </a:solidFill>
                <a:latin typeface="Comic Sans MS"/>
                <a:ea typeface="Comic Sans MS"/>
                <a:cs typeface="Comic Sans MS"/>
                <a:sym typeface="Comic Sans MS"/>
              </a:rPr>
              <a:t>Transparent </a:t>
            </a:r>
            <a:endParaRPr sz="21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100">
                <a:solidFill>
                  <a:schemeClr val="dk1"/>
                </a:solidFill>
                <a:latin typeface="Comic Sans MS"/>
                <a:ea typeface="Comic Sans MS"/>
                <a:cs typeface="Comic Sans MS"/>
                <a:sym typeface="Comic Sans MS"/>
              </a:rPr>
              <a:t>Unified </a:t>
            </a:r>
            <a:endParaRPr sz="21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100">
                <a:solidFill>
                  <a:schemeClr val="dk1"/>
                </a:solidFill>
                <a:latin typeface="Comic Sans MS"/>
                <a:ea typeface="Comic Sans MS"/>
                <a:cs typeface="Comic Sans MS"/>
                <a:sym typeface="Comic Sans MS"/>
              </a:rPr>
              <a:t>Focused </a:t>
            </a:r>
            <a:endParaRPr sz="21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100">
                <a:solidFill>
                  <a:schemeClr val="dk1"/>
                </a:solidFill>
                <a:latin typeface="Comic Sans MS"/>
                <a:ea typeface="Comic Sans MS"/>
                <a:cs typeface="Comic Sans MS"/>
                <a:sym typeface="Comic Sans MS"/>
              </a:rPr>
              <a:t>Unbiased </a:t>
            </a:r>
            <a:endParaRPr sz="21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100">
                <a:solidFill>
                  <a:schemeClr val="dk1"/>
                </a:solidFill>
                <a:latin typeface="Comic Sans MS"/>
                <a:ea typeface="Comic Sans MS"/>
                <a:cs typeface="Comic Sans MS"/>
                <a:sym typeface="Comic Sans MS"/>
              </a:rPr>
              <a:t>Complete</a:t>
            </a:r>
            <a:br>
              <a:rPr lang="en-GB" sz="2100">
                <a:solidFill>
                  <a:schemeClr val="dk1"/>
                </a:solidFill>
                <a:latin typeface="Comic Sans MS"/>
                <a:ea typeface="Comic Sans MS"/>
                <a:cs typeface="Comic Sans MS"/>
                <a:sym typeface="Comic Sans MS"/>
              </a:rPr>
            </a:br>
            <a:endParaRPr sz="1900">
              <a:solidFill>
                <a:srgbClr val="404040"/>
              </a:solidFill>
            </a:endParaRPr>
          </a:p>
          <a:p>
            <a:pPr indent="0" lvl="0" marL="0" rtl="0" algn="l">
              <a:lnSpc>
                <a:spcPct val="115000"/>
              </a:lnSpc>
              <a:spcBef>
                <a:spcPts val="500"/>
              </a:spcBef>
              <a:spcAft>
                <a:spcPts val="0"/>
              </a:spcAft>
              <a:buClr>
                <a:schemeClr val="dk1"/>
              </a:buClr>
              <a:buSzPts val="1100"/>
              <a:buFont typeface="Arial"/>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21" name="Google Shape;121;p16"/>
          <p:cNvPicPr preferRelativeResize="0"/>
          <p:nvPr/>
        </p:nvPicPr>
        <p:blipFill>
          <a:blip r:embed="rId5">
            <a:alphaModFix/>
          </a:blip>
          <a:stretch>
            <a:fillRect/>
          </a:stretch>
        </p:blipFill>
        <p:spPr>
          <a:xfrm>
            <a:off x="6993975" y="4178101"/>
            <a:ext cx="2073825" cy="643599"/>
          </a:xfrm>
          <a:prstGeom prst="rect">
            <a:avLst/>
          </a:prstGeom>
          <a:noFill/>
          <a:ln>
            <a:noFill/>
          </a:ln>
        </p:spPr>
      </p:pic>
      <p:pic>
        <p:nvPicPr>
          <p:cNvPr id="122" name="Google Shape;122;p16"/>
          <p:cNvPicPr preferRelativeResize="0"/>
          <p:nvPr/>
        </p:nvPicPr>
        <p:blipFill>
          <a:blip r:embed="rId3">
            <a:alphaModFix/>
          </a:blip>
          <a:stretch>
            <a:fillRect/>
          </a:stretch>
        </p:blipFill>
        <p:spPr>
          <a:xfrm>
            <a:off x="1133225" y="1987041"/>
            <a:ext cx="422025" cy="475682"/>
          </a:xfrm>
          <a:prstGeom prst="rect">
            <a:avLst/>
          </a:prstGeom>
          <a:noFill/>
          <a:ln>
            <a:noFill/>
          </a:ln>
        </p:spPr>
      </p:pic>
      <p:pic>
        <p:nvPicPr>
          <p:cNvPr id="123" name="Google Shape;123;p16"/>
          <p:cNvPicPr preferRelativeResize="0"/>
          <p:nvPr/>
        </p:nvPicPr>
        <p:blipFill>
          <a:blip r:embed="rId3">
            <a:alphaModFix/>
          </a:blip>
          <a:stretch>
            <a:fillRect/>
          </a:stretch>
        </p:blipFill>
        <p:spPr>
          <a:xfrm>
            <a:off x="1133225" y="2381653"/>
            <a:ext cx="422025" cy="475682"/>
          </a:xfrm>
          <a:prstGeom prst="rect">
            <a:avLst/>
          </a:prstGeom>
          <a:noFill/>
          <a:ln>
            <a:noFill/>
          </a:ln>
        </p:spPr>
      </p:pic>
      <p:sp>
        <p:nvSpPr>
          <p:cNvPr id="124" name="Google Shape;124;p16"/>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What Is A Systematic Review: </a:t>
            </a:r>
            <a:r>
              <a:rPr b="1" lang="en-GB" sz="2500" u="sng">
                <a:solidFill>
                  <a:srgbClr val="BC1D2C"/>
                </a:solidFill>
                <a:latin typeface="Comic Sans MS"/>
                <a:ea typeface="Comic Sans MS"/>
                <a:cs typeface="Comic Sans MS"/>
                <a:sym typeface="Comic Sans MS"/>
              </a:rPr>
              <a:t> </a:t>
            </a:r>
            <a:endParaRPr b="1" sz="1100">
              <a:solidFill>
                <a:srgbClr val="BC1D2C"/>
              </a:solidFill>
              <a:latin typeface="Comic Sans MS"/>
              <a:ea typeface="Comic Sans MS"/>
              <a:cs typeface="Comic Sans MS"/>
              <a:sym typeface="Comic Sans MS"/>
            </a:endParaRPr>
          </a:p>
        </p:txBody>
      </p:sp>
      <p:pic>
        <p:nvPicPr>
          <p:cNvPr id="125" name="Google Shape;125;p16"/>
          <p:cNvPicPr preferRelativeResize="0"/>
          <p:nvPr/>
        </p:nvPicPr>
        <p:blipFill>
          <a:blip r:embed="rId3">
            <a:alphaModFix/>
          </a:blip>
          <a:stretch>
            <a:fillRect/>
          </a:stretch>
        </p:blipFill>
        <p:spPr>
          <a:xfrm>
            <a:off x="1133225" y="3130041"/>
            <a:ext cx="422025" cy="475682"/>
          </a:xfrm>
          <a:prstGeom prst="rect">
            <a:avLst/>
          </a:prstGeom>
          <a:noFill/>
          <a:ln>
            <a:noFill/>
          </a:ln>
        </p:spPr>
      </p:pic>
      <p:pic>
        <p:nvPicPr>
          <p:cNvPr id="126" name="Google Shape;126;p16"/>
          <p:cNvPicPr preferRelativeResize="0"/>
          <p:nvPr/>
        </p:nvPicPr>
        <p:blipFill>
          <a:blip r:embed="rId3">
            <a:alphaModFix/>
          </a:blip>
          <a:stretch>
            <a:fillRect/>
          </a:stretch>
        </p:blipFill>
        <p:spPr>
          <a:xfrm>
            <a:off x="1133225" y="2749041"/>
            <a:ext cx="422025" cy="475682"/>
          </a:xfrm>
          <a:prstGeom prst="rect">
            <a:avLst/>
          </a:prstGeom>
          <a:noFill/>
          <a:ln>
            <a:noFill/>
          </a:ln>
        </p:spPr>
      </p:pic>
      <p:pic>
        <p:nvPicPr>
          <p:cNvPr id="127" name="Google Shape;127;p16"/>
          <p:cNvPicPr preferRelativeResize="0"/>
          <p:nvPr/>
        </p:nvPicPr>
        <p:blipFill>
          <a:blip r:embed="rId3">
            <a:alphaModFix/>
          </a:blip>
          <a:stretch>
            <a:fillRect/>
          </a:stretch>
        </p:blipFill>
        <p:spPr>
          <a:xfrm>
            <a:off x="1133225" y="1606041"/>
            <a:ext cx="422025" cy="47568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17"/>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3" name="Google Shape;133;p17"/>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7"/>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7"/>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7"/>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7" name="Google Shape;137;p17"/>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38" name="Google Shape;138;p17"/>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Is A Systematic Literature Review A Suitable Option</a:t>
            </a:r>
            <a:r>
              <a:rPr b="1" lang="en-GB" sz="2500" u="sng">
                <a:solidFill>
                  <a:srgbClr val="BC1D2C"/>
                </a:solidFill>
                <a:latin typeface="Comic Sans MS"/>
                <a:ea typeface="Comic Sans MS"/>
                <a:cs typeface="Comic Sans MS"/>
                <a:sym typeface="Comic Sans MS"/>
              </a:rPr>
              <a:t>? </a:t>
            </a:r>
            <a:endParaRPr b="1" sz="1100">
              <a:solidFill>
                <a:srgbClr val="BC1D2C"/>
              </a:solidFill>
              <a:latin typeface="Comic Sans MS"/>
              <a:ea typeface="Comic Sans MS"/>
              <a:cs typeface="Comic Sans MS"/>
              <a:sym typeface="Comic Sans MS"/>
            </a:endParaRPr>
          </a:p>
        </p:txBody>
      </p:sp>
      <p:sp>
        <p:nvSpPr>
          <p:cNvPr id="139" name="Google Shape;139;p17"/>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7"/>
          <p:cNvSpPr txBox="1"/>
          <p:nvPr/>
        </p:nvSpPr>
        <p:spPr>
          <a:xfrm>
            <a:off x="1119925" y="1537300"/>
            <a:ext cx="6595800" cy="2993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Attributes to consider when you are opting for a systematic literature review:</a:t>
            </a:r>
            <a:endParaRPr sz="2000">
              <a:solidFill>
                <a:srgbClr val="404040"/>
              </a:solidFill>
              <a:latin typeface="Comic Sans MS"/>
              <a:ea typeface="Comic Sans MS"/>
              <a:cs typeface="Comic Sans MS"/>
              <a:sym typeface="Comic Sans MS"/>
            </a:endParaRPr>
          </a:p>
          <a:p>
            <a:pPr indent="0" lvl="0" marL="0" rtl="0" algn="l">
              <a:lnSpc>
                <a:spcPct val="150000"/>
              </a:lnSpc>
              <a:spcBef>
                <a:spcPts val="5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To gather and study analysis on a particular topic </a:t>
            </a:r>
            <a:endParaRPr sz="2000">
              <a:solidFill>
                <a:srgbClr val="404040"/>
              </a:solidFill>
              <a:latin typeface="Comic Sans MS"/>
              <a:ea typeface="Comic Sans MS"/>
              <a:cs typeface="Comic Sans MS"/>
              <a:sym typeface="Comic Sans MS"/>
            </a:endParaRPr>
          </a:p>
          <a:p>
            <a:pPr indent="0" lvl="0" marL="0" rtl="0" algn="l">
              <a:lnSpc>
                <a:spcPct val="150000"/>
              </a:lnSpc>
              <a:spcBef>
                <a:spcPts val="5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If you have more than two people to research with you.</a:t>
            </a:r>
            <a:endParaRPr sz="2000">
              <a:solidFill>
                <a:srgbClr val="404040"/>
              </a:solidFill>
              <a:latin typeface="Comic Sans MS"/>
              <a:ea typeface="Comic Sans MS"/>
              <a:cs typeface="Comic Sans MS"/>
              <a:sym typeface="Comic Sans MS"/>
            </a:endParaRPr>
          </a:p>
          <a:p>
            <a:pPr indent="0" lvl="0" marL="0" rtl="0" algn="l">
              <a:lnSpc>
                <a:spcPct val="150000"/>
              </a:lnSpc>
              <a:spcBef>
                <a:spcPts val="500"/>
              </a:spcBef>
              <a:spcAft>
                <a:spcPts val="0"/>
              </a:spcAft>
              <a:buClr>
                <a:schemeClr val="dk1"/>
              </a:buClr>
              <a:buSzPts val="1100"/>
              <a:buFont typeface="Arial"/>
              <a:buNone/>
            </a:pPr>
            <a:r>
              <a:t/>
            </a:r>
            <a:endParaRPr sz="2000">
              <a:solidFill>
                <a:schemeClr val="dk1"/>
              </a:solidFill>
              <a:latin typeface="Comic Sans MS"/>
              <a:ea typeface="Comic Sans MS"/>
              <a:cs typeface="Comic Sans MS"/>
              <a:sym typeface="Comic Sans MS"/>
            </a:endParaRPr>
          </a:p>
        </p:txBody>
      </p:sp>
      <p:pic>
        <p:nvPicPr>
          <p:cNvPr id="141" name="Google Shape;141;p17"/>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42" name="Google Shape;142;p17"/>
          <p:cNvPicPr preferRelativeResize="0"/>
          <p:nvPr/>
        </p:nvPicPr>
        <p:blipFill>
          <a:blip r:embed="rId5">
            <a:alphaModFix/>
          </a:blip>
          <a:stretch>
            <a:fillRect/>
          </a:stretch>
        </p:blipFill>
        <p:spPr>
          <a:xfrm>
            <a:off x="887075" y="2649838"/>
            <a:ext cx="266250" cy="300100"/>
          </a:xfrm>
          <a:prstGeom prst="rect">
            <a:avLst/>
          </a:prstGeom>
          <a:noFill/>
          <a:ln>
            <a:noFill/>
          </a:ln>
        </p:spPr>
      </p:pic>
      <p:pic>
        <p:nvPicPr>
          <p:cNvPr id="143" name="Google Shape;143;p17"/>
          <p:cNvPicPr preferRelativeResize="0"/>
          <p:nvPr/>
        </p:nvPicPr>
        <p:blipFill>
          <a:blip r:embed="rId5">
            <a:alphaModFix/>
          </a:blip>
          <a:stretch>
            <a:fillRect/>
          </a:stretch>
        </p:blipFill>
        <p:spPr>
          <a:xfrm>
            <a:off x="887075" y="3183238"/>
            <a:ext cx="266250" cy="300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7" name="Shape 147"/>
        <p:cNvGrpSpPr/>
        <p:nvPr/>
      </p:nvGrpSpPr>
      <p:grpSpPr>
        <a:xfrm>
          <a:off x="0" y="0"/>
          <a:ext cx="0" cy="0"/>
          <a:chOff x="0" y="0"/>
          <a:chExt cx="0" cy="0"/>
        </a:xfrm>
      </p:grpSpPr>
      <p:sp>
        <p:nvSpPr>
          <p:cNvPr id="148" name="Google Shape;148;p18"/>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9" name="Google Shape;149;p18"/>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8"/>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8"/>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8"/>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3" name="Google Shape;153;p18"/>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54" name="Google Shape;154;p18"/>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Is A Systematic Literature Review A Suitable Option? </a:t>
            </a:r>
            <a:endParaRPr b="1" sz="1100">
              <a:solidFill>
                <a:srgbClr val="BC1D2C"/>
              </a:solidFill>
              <a:latin typeface="Comic Sans MS"/>
              <a:ea typeface="Comic Sans MS"/>
              <a:cs typeface="Comic Sans MS"/>
              <a:sym typeface="Comic Sans MS"/>
            </a:endParaRPr>
          </a:p>
        </p:txBody>
      </p:sp>
      <p:sp>
        <p:nvSpPr>
          <p:cNvPr id="155" name="Google Shape;155;p18"/>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8"/>
          <p:cNvSpPr txBox="1"/>
          <p:nvPr/>
        </p:nvSpPr>
        <p:spPr>
          <a:xfrm>
            <a:off x="1119925" y="1537300"/>
            <a:ext cx="6595800" cy="24678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Attributes to consider when you are opting for a systematic literature review:</a:t>
            </a:r>
            <a:endParaRPr sz="2000">
              <a:solidFill>
                <a:srgbClr val="404040"/>
              </a:solidFill>
              <a:latin typeface="Comic Sans MS"/>
              <a:ea typeface="Comic Sans MS"/>
              <a:cs typeface="Comic Sans MS"/>
              <a:sym typeface="Comic Sans MS"/>
            </a:endParaRPr>
          </a:p>
          <a:p>
            <a:pPr indent="0" lvl="0" marL="0" rtl="0" algn="l">
              <a:lnSpc>
                <a:spcPct val="150000"/>
              </a:lnSpc>
              <a:spcBef>
                <a:spcPts val="5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If you have over a year to submit your research.</a:t>
            </a:r>
            <a:endParaRPr sz="2000">
              <a:solidFill>
                <a:srgbClr val="404040"/>
              </a:solidFill>
              <a:latin typeface="Comic Sans MS"/>
              <a:ea typeface="Comic Sans MS"/>
              <a:cs typeface="Comic Sans MS"/>
              <a:sym typeface="Comic Sans MS"/>
            </a:endParaRPr>
          </a:p>
          <a:p>
            <a:pPr indent="0" lvl="0" marL="0" rtl="0" algn="l">
              <a:lnSpc>
                <a:spcPct val="150000"/>
              </a:lnSpc>
              <a:spcBef>
                <a:spcPts val="5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If you have a well-defined research question on which you are willing to do Meta-analysis.</a:t>
            </a:r>
            <a:endParaRPr sz="2000">
              <a:solidFill>
                <a:srgbClr val="404040"/>
              </a:solidFill>
              <a:latin typeface="Comic Sans MS"/>
              <a:ea typeface="Comic Sans MS"/>
              <a:cs typeface="Comic Sans MS"/>
              <a:sym typeface="Comic Sans MS"/>
            </a:endParaRPr>
          </a:p>
        </p:txBody>
      </p:sp>
      <p:pic>
        <p:nvPicPr>
          <p:cNvPr id="157" name="Google Shape;157;p18"/>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58" name="Google Shape;158;p18"/>
          <p:cNvPicPr preferRelativeResize="0"/>
          <p:nvPr/>
        </p:nvPicPr>
        <p:blipFill>
          <a:blip r:embed="rId5">
            <a:alphaModFix/>
          </a:blip>
          <a:stretch>
            <a:fillRect/>
          </a:stretch>
        </p:blipFill>
        <p:spPr>
          <a:xfrm>
            <a:off x="887075" y="2649838"/>
            <a:ext cx="266250" cy="300100"/>
          </a:xfrm>
          <a:prstGeom prst="rect">
            <a:avLst/>
          </a:prstGeom>
          <a:noFill/>
          <a:ln>
            <a:noFill/>
          </a:ln>
        </p:spPr>
      </p:pic>
      <p:pic>
        <p:nvPicPr>
          <p:cNvPr id="159" name="Google Shape;159;p18"/>
          <p:cNvPicPr preferRelativeResize="0"/>
          <p:nvPr/>
        </p:nvPicPr>
        <p:blipFill>
          <a:blip r:embed="rId5">
            <a:alphaModFix/>
          </a:blip>
          <a:stretch>
            <a:fillRect/>
          </a:stretch>
        </p:blipFill>
        <p:spPr>
          <a:xfrm>
            <a:off x="887075" y="3183238"/>
            <a:ext cx="266250" cy="300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3" name="Shape 163"/>
        <p:cNvGrpSpPr/>
        <p:nvPr/>
      </p:nvGrpSpPr>
      <p:grpSpPr>
        <a:xfrm>
          <a:off x="0" y="0"/>
          <a:ext cx="0" cy="0"/>
          <a:chOff x="0" y="0"/>
          <a:chExt cx="0" cy="0"/>
        </a:xfrm>
      </p:grpSpPr>
      <p:sp>
        <p:nvSpPr>
          <p:cNvPr id="164" name="Google Shape;164;p19"/>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65" name="Google Shape;165;p19"/>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9"/>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9"/>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9"/>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9" name="Google Shape;169;p19"/>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70" name="Google Shape;170;p19"/>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171" name="Google Shape;171;p19"/>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9"/>
          <p:cNvSpPr txBox="1"/>
          <p:nvPr/>
        </p:nvSpPr>
        <p:spPr>
          <a:xfrm>
            <a:off x="1153300" y="1272450"/>
            <a:ext cx="7032300" cy="22344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Step1: Formulate A Research Question</a:t>
            </a:r>
            <a:endParaRPr b="1" sz="2000">
              <a:latin typeface="Comic Sans MS"/>
              <a:ea typeface="Comic Sans MS"/>
              <a:cs typeface="Comic Sans MS"/>
              <a:sym typeface="Comic Sans MS"/>
            </a:endParaRPr>
          </a:p>
          <a:p>
            <a:pPr indent="0" lvl="0" marL="0" rtl="0" algn="l">
              <a:lnSpc>
                <a:spcPct val="150000"/>
              </a:lnSpc>
              <a:spcBef>
                <a:spcPts val="500"/>
              </a:spcBef>
              <a:spcAft>
                <a:spcPts val="0"/>
              </a:spcAft>
              <a:buNone/>
            </a:pPr>
            <a:r>
              <a:rPr lang="en-GB" sz="1800">
                <a:solidFill>
                  <a:srgbClr val="404040"/>
                </a:solidFill>
                <a:latin typeface="Comic Sans MS"/>
                <a:ea typeface="Comic Sans MS"/>
                <a:cs typeface="Comic Sans MS"/>
                <a:sym typeface="Comic Sans MS"/>
              </a:rPr>
              <a:t>The research question may follow the PICOS framework, according to which your question must be designed with strength to answer the Population, Intervention,Comparisons, Outcomes and Study Designs</a:t>
            </a:r>
            <a:endParaRPr sz="800">
              <a:solidFill>
                <a:schemeClr val="dk1"/>
              </a:solidFill>
              <a:latin typeface="Comic Sans MS"/>
              <a:ea typeface="Comic Sans MS"/>
              <a:cs typeface="Comic Sans MS"/>
              <a:sym typeface="Comic Sans MS"/>
            </a:endParaRPr>
          </a:p>
        </p:txBody>
      </p:sp>
      <p:pic>
        <p:nvPicPr>
          <p:cNvPr id="173" name="Google Shape;173;p19"/>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74" name="Google Shape;174;p19"/>
          <p:cNvPicPr preferRelativeResize="0"/>
          <p:nvPr/>
        </p:nvPicPr>
        <p:blipFill>
          <a:blip r:embed="rId5">
            <a:alphaModFix/>
          </a:blip>
          <a:stretch>
            <a:fillRect/>
          </a:stretch>
        </p:blipFill>
        <p:spPr>
          <a:xfrm>
            <a:off x="731279" y="1792956"/>
            <a:ext cx="422025" cy="47563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8" name="Shape 178"/>
        <p:cNvGrpSpPr/>
        <p:nvPr/>
      </p:nvGrpSpPr>
      <p:grpSpPr>
        <a:xfrm>
          <a:off x="0" y="0"/>
          <a:ext cx="0" cy="0"/>
          <a:chOff x="0" y="0"/>
          <a:chExt cx="0" cy="0"/>
        </a:xfrm>
      </p:grpSpPr>
      <p:sp>
        <p:nvSpPr>
          <p:cNvPr id="179" name="Google Shape;179;p20"/>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80" name="Google Shape;180;p20"/>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0"/>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0"/>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0"/>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4" name="Google Shape;184;p20"/>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85" name="Google Shape;185;p20"/>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186" name="Google Shape;186;p20"/>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0"/>
          <p:cNvSpPr txBox="1"/>
          <p:nvPr/>
        </p:nvSpPr>
        <p:spPr>
          <a:xfrm>
            <a:off x="1589875" y="1272450"/>
            <a:ext cx="6595800" cy="49629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Step2: Identify Your Research Question </a:t>
            </a:r>
            <a:endParaRPr b="1" sz="2000">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sz="1500">
                <a:solidFill>
                  <a:schemeClr val="dk1"/>
                </a:solidFill>
                <a:latin typeface="Comic Sans MS"/>
                <a:ea typeface="Comic Sans MS"/>
                <a:cs typeface="Comic Sans MS"/>
                <a:sym typeface="Comic Sans MS"/>
              </a:rPr>
              <a:t>In this step, you will have to identify your research question. </a:t>
            </a:r>
            <a:endParaRPr sz="15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sz="1500">
                <a:solidFill>
                  <a:schemeClr val="dk1"/>
                </a:solidFill>
                <a:latin typeface="Comic Sans MS"/>
                <a:ea typeface="Comic Sans MS"/>
                <a:cs typeface="Comic Sans MS"/>
                <a:sym typeface="Comic Sans MS"/>
              </a:rPr>
              <a:t>Make decisions here about what to study within the niche areas. </a:t>
            </a:r>
            <a:endParaRPr sz="15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GB" sz="1500">
                <a:solidFill>
                  <a:schemeClr val="dk1"/>
                </a:solidFill>
                <a:latin typeface="Comic Sans MS"/>
                <a:ea typeface="Comic Sans MS"/>
                <a:cs typeface="Comic Sans MS"/>
                <a:sym typeface="Comic Sans MS"/>
              </a:rPr>
              <a:t>The criteria to set for your research question should be so that it can encounter a bigger picture. </a:t>
            </a:r>
            <a:endParaRPr sz="2200">
              <a:solidFill>
                <a:srgbClr val="404040"/>
              </a:solidFill>
              <a:latin typeface="Comic Sans MS"/>
              <a:ea typeface="Comic Sans MS"/>
              <a:cs typeface="Comic Sans MS"/>
              <a:sym typeface="Comic Sans MS"/>
            </a:endParaRPr>
          </a:p>
          <a:p>
            <a:pPr indent="0" lvl="0" marL="0" rtl="0" algn="l">
              <a:lnSpc>
                <a:spcPct val="150000"/>
              </a:lnSpc>
              <a:spcBef>
                <a:spcPts val="1200"/>
              </a:spcBef>
              <a:spcAft>
                <a:spcPts val="0"/>
              </a:spcAft>
              <a:buNone/>
            </a:pPr>
            <a:r>
              <a:t/>
            </a:r>
            <a:endParaRPr sz="1700">
              <a:solidFill>
                <a:schemeClr val="dk1"/>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t/>
            </a:r>
            <a:endParaRPr sz="17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88" name="Google Shape;188;p20"/>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89" name="Google Shape;189;p20"/>
          <p:cNvPicPr preferRelativeResize="0"/>
          <p:nvPr/>
        </p:nvPicPr>
        <p:blipFill>
          <a:blip r:embed="rId5">
            <a:alphaModFix/>
          </a:blip>
          <a:stretch>
            <a:fillRect/>
          </a:stretch>
        </p:blipFill>
        <p:spPr>
          <a:xfrm>
            <a:off x="1147183" y="1841987"/>
            <a:ext cx="310908" cy="350425"/>
          </a:xfrm>
          <a:prstGeom prst="rect">
            <a:avLst/>
          </a:prstGeom>
          <a:noFill/>
          <a:ln>
            <a:noFill/>
          </a:ln>
        </p:spPr>
      </p:pic>
      <p:pic>
        <p:nvPicPr>
          <p:cNvPr id="190" name="Google Shape;190;p20"/>
          <p:cNvPicPr preferRelativeResize="0"/>
          <p:nvPr/>
        </p:nvPicPr>
        <p:blipFill>
          <a:blip r:embed="rId5">
            <a:alphaModFix/>
          </a:blip>
          <a:stretch>
            <a:fillRect/>
          </a:stretch>
        </p:blipFill>
        <p:spPr>
          <a:xfrm>
            <a:off x="1147183" y="2680187"/>
            <a:ext cx="310908" cy="350425"/>
          </a:xfrm>
          <a:prstGeom prst="rect">
            <a:avLst/>
          </a:prstGeom>
          <a:noFill/>
          <a:ln>
            <a:noFill/>
          </a:ln>
        </p:spPr>
      </p:pic>
      <p:pic>
        <p:nvPicPr>
          <p:cNvPr id="191" name="Google Shape;191;p20"/>
          <p:cNvPicPr preferRelativeResize="0"/>
          <p:nvPr/>
        </p:nvPicPr>
        <p:blipFill>
          <a:blip r:embed="rId5">
            <a:alphaModFix/>
          </a:blip>
          <a:stretch>
            <a:fillRect/>
          </a:stretch>
        </p:blipFill>
        <p:spPr>
          <a:xfrm>
            <a:off x="1147183" y="2299187"/>
            <a:ext cx="310908" cy="3504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5" name="Shape 195"/>
        <p:cNvGrpSpPr/>
        <p:nvPr/>
      </p:nvGrpSpPr>
      <p:grpSpPr>
        <a:xfrm>
          <a:off x="0" y="0"/>
          <a:ext cx="0" cy="0"/>
          <a:chOff x="0" y="0"/>
          <a:chExt cx="0" cy="0"/>
        </a:xfrm>
      </p:grpSpPr>
      <p:sp>
        <p:nvSpPr>
          <p:cNvPr id="196" name="Google Shape;196;p21"/>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97" name="Google Shape;197;p21"/>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1"/>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1"/>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1"/>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1" name="Google Shape;201;p21"/>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02" name="Google Shape;202;p21"/>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Steps Of SLR</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03" name="Google Shape;203;p21"/>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1"/>
          <p:cNvSpPr txBox="1"/>
          <p:nvPr/>
        </p:nvSpPr>
        <p:spPr>
          <a:xfrm>
            <a:off x="1589875" y="1272450"/>
            <a:ext cx="6595800" cy="1896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Step3: Define The Eligibility Criteria </a:t>
            </a:r>
            <a:endParaRPr b="1" sz="2000">
              <a:latin typeface="Comic Sans MS"/>
              <a:ea typeface="Comic Sans MS"/>
              <a:cs typeface="Comic Sans MS"/>
              <a:sym typeface="Comic Sans MS"/>
            </a:endParaRPr>
          </a:p>
          <a:p>
            <a:pPr indent="0" lvl="0" marL="0" rtl="0" algn="l">
              <a:lnSpc>
                <a:spcPct val="115000"/>
              </a:lnSpc>
              <a:spcBef>
                <a:spcPts val="1200"/>
              </a:spcBef>
              <a:spcAft>
                <a:spcPts val="1200"/>
              </a:spcAft>
              <a:buNone/>
            </a:pPr>
            <a:r>
              <a:rPr lang="en-GB" sz="1600">
                <a:solidFill>
                  <a:srgbClr val="404040"/>
                </a:solidFill>
                <a:latin typeface="Comic Sans MS"/>
                <a:ea typeface="Comic Sans MS"/>
                <a:cs typeface="Comic Sans MS"/>
                <a:sym typeface="Comic Sans MS"/>
              </a:rPr>
              <a:t>Defining eligibility criteria means that you are setting boundaries to include or exclude the studies in your research. Abundant information is available on the internet, so you limit what you research to account for your input.</a:t>
            </a:r>
            <a:endParaRPr sz="500">
              <a:solidFill>
                <a:srgbClr val="404040"/>
              </a:solidFill>
              <a:latin typeface="Comic Sans MS"/>
              <a:ea typeface="Comic Sans MS"/>
              <a:cs typeface="Comic Sans MS"/>
              <a:sym typeface="Comic Sans MS"/>
            </a:endParaRPr>
          </a:p>
        </p:txBody>
      </p:sp>
      <p:pic>
        <p:nvPicPr>
          <p:cNvPr id="205" name="Google Shape;205;p21"/>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06" name="Google Shape;206;p21"/>
          <p:cNvPicPr preferRelativeResize="0"/>
          <p:nvPr/>
        </p:nvPicPr>
        <p:blipFill>
          <a:blip r:embed="rId5">
            <a:alphaModFix/>
          </a:blip>
          <a:stretch>
            <a:fillRect/>
          </a:stretch>
        </p:blipFill>
        <p:spPr>
          <a:xfrm>
            <a:off x="1070972" y="1945357"/>
            <a:ext cx="422025" cy="47563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