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e7b6f4a1f4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e7b6f4a1f4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e7b6f4a1f4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e7b6f4a1f4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e7b6f4a1f4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e7b6f4a1f4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e73118b215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e73118b215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e5002334a3_0_2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e5002334a3_0_2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e5002334a3_0_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6" name="Google Shape;276;ge5002334a3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e443f4003c_0_2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e443f4003c_0_2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e5002334a3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e5002334a3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e500237a38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e500237a38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e73118b21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e73118b21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e73118b215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e73118b215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e73118b215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e73118b215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e7b6f4a1f4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e7b6f4a1f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e7b6f4a1f4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e7b6f4a1f4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png"/><Relationship Id="rId9" Type="http://schemas.openxmlformats.org/officeDocument/2006/relationships/image" Target="../media/image10.png"/><Relationship Id="rId5" Type="http://schemas.openxmlformats.org/officeDocument/2006/relationships/image" Target="../media/image5.png"/><Relationship Id="rId6" Type="http://schemas.openxmlformats.org/officeDocument/2006/relationships/image" Target="../media/image2.png"/><Relationship Id="rId7" Type="http://schemas.openxmlformats.org/officeDocument/2006/relationships/image" Target="../media/image4.png"/><Relationship Id="rId8"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5.png"/><Relationship Id="rId4" Type="http://schemas.openxmlformats.org/officeDocument/2006/relationships/image" Target="../media/image10.png"/><Relationship Id="rId5"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5.png"/><Relationship Id="rId4" Type="http://schemas.openxmlformats.org/officeDocument/2006/relationships/image" Target="../media/image10.png"/><Relationship Id="rId5"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5.png"/><Relationship Id="rId4" Type="http://schemas.openxmlformats.org/officeDocument/2006/relationships/image" Target="../media/image10.png"/><Relationship Id="rId5"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5.png"/><Relationship Id="rId4" Type="http://schemas.openxmlformats.org/officeDocument/2006/relationships/image" Target="../media/image10.png"/><Relationship Id="rId5"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5.png"/><Relationship Id="rId4" Type="http://schemas.openxmlformats.org/officeDocument/2006/relationships/image" Target="../media/image10.png"/><Relationship Id="rId5"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png"/><Relationship Id="rId4" Type="http://schemas.openxmlformats.org/officeDocument/2006/relationships/image" Target="../media/image3.png"/><Relationship Id="rId9" Type="http://schemas.openxmlformats.org/officeDocument/2006/relationships/image" Target="../media/image10.png"/><Relationship Id="rId5" Type="http://schemas.openxmlformats.org/officeDocument/2006/relationships/image" Target="../media/image5.png"/><Relationship Id="rId6" Type="http://schemas.openxmlformats.org/officeDocument/2006/relationships/image" Target="../media/image2.png"/><Relationship Id="rId7" Type="http://schemas.openxmlformats.org/officeDocument/2006/relationships/image" Target="../media/image4.png"/><Relationship Id="rId8"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image" Target="../media/image4.png"/><Relationship Id="rId5"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5.png"/><Relationship Id="rId4" Type="http://schemas.openxmlformats.org/officeDocument/2006/relationships/image" Target="../media/image10.png"/><Relationship Id="rId5"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5.png"/><Relationship Id="rId4" Type="http://schemas.openxmlformats.org/officeDocument/2006/relationships/image" Target="../media/image10.png"/><Relationship Id="rId5"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5.png"/><Relationship Id="rId4" Type="http://schemas.openxmlformats.org/officeDocument/2006/relationships/image" Target="../media/image10.png"/><Relationship Id="rId5"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5.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5.png"/><Relationship Id="rId4" Type="http://schemas.openxmlformats.org/officeDocument/2006/relationships/image" Target="../media/image10.png"/><Relationship Id="rId5"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5.png"/><Relationship Id="rId4" Type="http://schemas.openxmlformats.org/officeDocument/2006/relationships/image" Target="../media/image10.png"/><Relationship Id="rId5"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5.png"/><Relationship Id="rId4" Type="http://schemas.openxmlformats.org/officeDocument/2006/relationships/image" Target="../media/image10.png"/><Relationship Id="rId5"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rot="7872271">
            <a:off x="2979843" y="2993823"/>
            <a:ext cx="1187736" cy="1484653"/>
          </a:xfrm>
          <a:prstGeom prst="rect">
            <a:avLst/>
          </a:prstGeom>
          <a:noFill/>
          <a:ln>
            <a:noFill/>
          </a:ln>
        </p:spPr>
      </p:pic>
      <p:sp>
        <p:nvSpPr>
          <p:cNvPr id="55" name="Google Shape;55;p13"/>
          <p:cNvSpPr/>
          <p:nvPr/>
        </p:nvSpPr>
        <p:spPr>
          <a:xfrm rot="3535712">
            <a:off x="516651" y="146963"/>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p:nvPr/>
        </p:nvSpPr>
        <p:spPr>
          <a:xfrm rot="-5400000">
            <a:off x="51513" y="475270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3"/>
          <p:cNvSpPr/>
          <p:nvPr/>
        </p:nvSpPr>
        <p:spPr>
          <a:xfrm rot="-8100000">
            <a:off x="7523262" y="3086238"/>
            <a:ext cx="1379100" cy="422025"/>
          </a:xfrm>
          <a:prstGeom prst="flowChartManualInput">
            <a:avLst/>
          </a:prstGeom>
          <a:solidFill>
            <a:schemeClr val="lt1"/>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3"/>
          <p:cNvSpPr/>
          <p:nvPr/>
        </p:nvSpPr>
        <p:spPr>
          <a:xfrm>
            <a:off x="471887"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0" name="Google Shape;60;p13"/>
          <p:cNvPicPr preferRelativeResize="0"/>
          <p:nvPr/>
        </p:nvPicPr>
        <p:blipFill>
          <a:blip r:embed="rId4">
            <a:alphaModFix/>
          </a:blip>
          <a:stretch>
            <a:fillRect/>
          </a:stretch>
        </p:blipFill>
        <p:spPr>
          <a:xfrm rot="1834095">
            <a:off x="654979" y="1941488"/>
            <a:ext cx="990600" cy="762000"/>
          </a:xfrm>
          <a:prstGeom prst="rect">
            <a:avLst/>
          </a:prstGeom>
          <a:noFill/>
          <a:ln>
            <a:noFill/>
          </a:ln>
        </p:spPr>
      </p:pic>
      <p:pic>
        <p:nvPicPr>
          <p:cNvPr id="61" name="Google Shape;61;p13"/>
          <p:cNvPicPr preferRelativeResize="0"/>
          <p:nvPr/>
        </p:nvPicPr>
        <p:blipFill rotWithShape="1">
          <a:blip r:embed="rId5">
            <a:alphaModFix/>
          </a:blip>
          <a:srcRect b="11039" l="0" r="11621" t="0"/>
          <a:stretch/>
        </p:blipFill>
        <p:spPr>
          <a:xfrm>
            <a:off x="6576800" y="65925"/>
            <a:ext cx="2073825" cy="1589400"/>
          </a:xfrm>
          <a:prstGeom prst="rect">
            <a:avLst/>
          </a:prstGeom>
          <a:noFill/>
          <a:ln>
            <a:noFill/>
          </a:ln>
        </p:spPr>
      </p:pic>
      <p:sp>
        <p:nvSpPr>
          <p:cNvPr id="62" name="Google Shape;62;p13"/>
          <p:cNvSpPr/>
          <p:nvPr/>
        </p:nvSpPr>
        <p:spPr>
          <a:xfrm rot="8683648">
            <a:off x="4779521" y="3942649"/>
            <a:ext cx="696762" cy="580698"/>
          </a:xfrm>
          <a:prstGeom prst="flowChartExtract">
            <a:avLst/>
          </a:prstGeom>
          <a:solidFill>
            <a:schemeClr val="lt1"/>
          </a:solidFill>
          <a:ln cap="flat" cmpd="sng" w="381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3"/>
          <p:cNvSpPr/>
          <p:nvPr/>
        </p:nvSpPr>
        <p:spPr>
          <a:xfrm rot="4380277">
            <a:off x="4743679" y="406563"/>
            <a:ext cx="537775" cy="480729"/>
          </a:xfrm>
          <a:prstGeom prst="flowChartExtract">
            <a:avLst/>
          </a:prstGeom>
          <a:solidFill>
            <a:srgbClr val="FEB546"/>
          </a:solidFill>
          <a:ln cap="flat" cmpd="sng" w="381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3"/>
          <p:cNvSpPr/>
          <p:nvPr/>
        </p:nvSpPr>
        <p:spPr>
          <a:xfrm rot="9793951">
            <a:off x="1782477" y="3945842"/>
            <a:ext cx="603144" cy="574294"/>
          </a:xfrm>
          <a:prstGeom prst="pie">
            <a:avLst>
              <a:gd fmla="val 0" name="adj1"/>
              <a:gd fmla="val 16200000" name="adj2"/>
            </a:avLst>
          </a:prstGeom>
          <a:solidFill>
            <a:srgbClr val="FEB546"/>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3"/>
          <p:cNvSpPr txBox="1"/>
          <p:nvPr/>
        </p:nvSpPr>
        <p:spPr>
          <a:xfrm>
            <a:off x="1360750" y="2171050"/>
            <a:ext cx="6338700" cy="646500"/>
          </a:xfrm>
          <a:prstGeom prst="rect">
            <a:avLst/>
          </a:prstGeom>
          <a:solidFill>
            <a:srgbClr val="BC1D2C"/>
          </a:solid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lang="en-GB" sz="3000">
                <a:solidFill>
                  <a:schemeClr val="lt1"/>
                </a:solidFill>
                <a:latin typeface="Comic Sans MS"/>
                <a:ea typeface="Comic Sans MS"/>
                <a:cs typeface="Comic Sans MS"/>
                <a:sym typeface="Comic Sans MS"/>
              </a:rPr>
              <a:t>Annotated Bibliography </a:t>
            </a:r>
            <a:endParaRPr sz="3000">
              <a:solidFill>
                <a:schemeClr val="lt1"/>
              </a:solidFill>
              <a:latin typeface="Comic Sans MS"/>
              <a:ea typeface="Comic Sans MS"/>
              <a:cs typeface="Comic Sans MS"/>
              <a:sym typeface="Comic Sans MS"/>
            </a:endParaRPr>
          </a:p>
        </p:txBody>
      </p:sp>
      <p:pic>
        <p:nvPicPr>
          <p:cNvPr id="66" name="Google Shape;66;p13"/>
          <p:cNvPicPr preferRelativeResize="0"/>
          <p:nvPr/>
        </p:nvPicPr>
        <p:blipFill>
          <a:blip r:embed="rId6">
            <a:alphaModFix/>
          </a:blip>
          <a:stretch>
            <a:fillRect/>
          </a:stretch>
        </p:blipFill>
        <p:spPr>
          <a:xfrm rot="-1084023">
            <a:off x="2733944" y="4550827"/>
            <a:ext cx="1704975" cy="438150"/>
          </a:xfrm>
          <a:prstGeom prst="rect">
            <a:avLst/>
          </a:prstGeom>
          <a:noFill/>
          <a:ln>
            <a:noFill/>
          </a:ln>
        </p:spPr>
      </p:pic>
      <p:sp>
        <p:nvSpPr>
          <p:cNvPr id="67" name="Google Shape;67;p13"/>
          <p:cNvSpPr/>
          <p:nvPr/>
        </p:nvSpPr>
        <p:spPr>
          <a:xfrm rot="4380277">
            <a:off x="-243946" y="1425613"/>
            <a:ext cx="537775" cy="480729"/>
          </a:xfrm>
          <a:prstGeom prst="flowChartExtract">
            <a:avLst/>
          </a:prstGeom>
          <a:solidFill>
            <a:srgbClr val="BC1D2C"/>
          </a:solidFill>
          <a:ln cap="flat" cmpd="sng" w="381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8" name="Google Shape;68;p13"/>
          <p:cNvPicPr preferRelativeResize="0"/>
          <p:nvPr/>
        </p:nvPicPr>
        <p:blipFill>
          <a:blip r:embed="rId7">
            <a:alphaModFix/>
          </a:blip>
          <a:stretch>
            <a:fillRect/>
          </a:stretch>
        </p:blipFill>
        <p:spPr>
          <a:xfrm>
            <a:off x="9245541" y="4221475"/>
            <a:ext cx="523875" cy="590550"/>
          </a:xfrm>
          <a:prstGeom prst="rect">
            <a:avLst/>
          </a:prstGeom>
          <a:noFill/>
          <a:ln>
            <a:noFill/>
          </a:ln>
        </p:spPr>
      </p:pic>
      <p:pic>
        <p:nvPicPr>
          <p:cNvPr id="69" name="Google Shape;69;p13"/>
          <p:cNvPicPr preferRelativeResize="0"/>
          <p:nvPr/>
        </p:nvPicPr>
        <p:blipFill>
          <a:blip r:embed="rId8">
            <a:alphaModFix/>
          </a:blip>
          <a:stretch>
            <a:fillRect/>
          </a:stretch>
        </p:blipFill>
        <p:spPr>
          <a:xfrm rot="-3003833">
            <a:off x="2290761" y="122087"/>
            <a:ext cx="1497704" cy="1049673"/>
          </a:xfrm>
          <a:prstGeom prst="rect">
            <a:avLst/>
          </a:prstGeom>
          <a:noFill/>
          <a:ln>
            <a:noFill/>
          </a:ln>
        </p:spPr>
      </p:pic>
      <p:sp>
        <p:nvSpPr>
          <p:cNvPr id="70" name="Google Shape;70;p13"/>
          <p:cNvSpPr/>
          <p:nvPr/>
        </p:nvSpPr>
        <p:spPr>
          <a:xfrm rot="-6210416">
            <a:off x="6219642" y="4289995"/>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3"/>
          <p:cNvSpPr/>
          <p:nvPr/>
        </p:nvSpPr>
        <p:spPr>
          <a:xfrm>
            <a:off x="-357325" y="3069400"/>
            <a:ext cx="616800" cy="723900"/>
          </a:xfrm>
          <a:prstGeom prst="blockArc">
            <a:avLst>
              <a:gd fmla="val 10800000" name="adj1"/>
              <a:gd fmla="val 0" name="adj2"/>
              <a:gd fmla="val 25000" name="adj3"/>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2" name="Google Shape;72;p13"/>
          <p:cNvPicPr preferRelativeResize="0"/>
          <p:nvPr/>
        </p:nvPicPr>
        <p:blipFill>
          <a:blip r:embed="rId9">
            <a:alphaModFix/>
          </a:blip>
          <a:stretch>
            <a:fillRect/>
          </a:stretch>
        </p:blipFill>
        <p:spPr>
          <a:xfrm>
            <a:off x="7146375" y="4330501"/>
            <a:ext cx="2073825" cy="64359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1" name="Shape 201"/>
        <p:cNvGrpSpPr/>
        <p:nvPr/>
      </p:nvGrpSpPr>
      <p:grpSpPr>
        <a:xfrm>
          <a:off x="0" y="0"/>
          <a:ext cx="0" cy="0"/>
          <a:chOff x="0" y="0"/>
          <a:chExt cx="0" cy="0"/>
        </a:xfrm>
      </p:grpSpPr>
      <p:sp>
        <p:nvSpPr>
          <p:cNvPr id="202" name="Google Shape;202;p22"/>
          <p:cNvSpPr txBox="1"/>
          <p:nvPr/>
        </p:nvSpPr>
        <p:spPr>
          <a:xfrm>
            <a:off x="184000" y="111200"/>
            <a:ext cx="87798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03" name="Google Shape;203;p22"/>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2"/>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22"/>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22"/>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07" name="Google Shape;207;p22"/>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208" name="Google Shape;208;p22"/>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2"/>
          <p:cNvSpPr txBox="1"/>
          <p:nvPr/>
        </p:nvSpPr>
        <p:spPr>
          <a:xfrm>
            <a:off x="1479050" y="1834650"/>
            <a:ext cx="6707700" cy="1625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800"/>
              </a:spcBef>
              <a:spcAft>
                <a:spcPts val="0"/>
              </a:spcAft>
              <a:buClr>
                <a:schemeClr val="dk1"/>
              </a:buClr>
              <a:buSzPts val="1100"/>
              <a:buFont typeface="Arial"/>
              <a:buNone/>
            </a:pPr>
            <a:r>
              <a:rPr b="1" i="1" lang="en-GB" sz="2000">
                <a:solidFill>
                  <a:srgbClr val="404040"/>
                </a:solidFill>
                <a:latin typeface="Comic Sans MS"/>
                <a:ea typeface="Comic Sans MS"/>
                <a:cs typeface="Comic Sans MS"/>
                <a:sym typeface="Comic Sans MS"/>
              </a:rPr>
              <a:t>APA Style</a:t>
            </a:r>
            <a:r>
              <a:rPr b="1" i="1" lang="en-GB" sz="2000">
                <a:solidFill>
                  <a:srgbClr val="404040"/>
                </a:solidFill>
                <a:latin typeface="Comic Sans MS"/>
                <a:ea typeface="Comic Sans MS"/>
                <a:cs typeface="Comic Sans MS"/>
                <a:sym typeface="Comic Sans MS"/>
              </a:rPr>
              <a:t>:</a:t>
            </a:r>
            <a:r>
              <a:rPr lang="en-GB" sz="2000">
                <a:solidFill>
                  <a:srgbClr val="404040"/>
                </a:solidFill>
                <a:latin typeface="Comic Sans MS"/>
                <a:ea typeface="Comic Sans MS"/>
                <a:cs typeface="Comic Sans MS"/>
                <a:sym typeface="Comic Sans MS"/>
              </a:rPr>
              <a:t> </a:t>
            </a:r>
            <a:endParaRPr sz="2000">
              <a:solidFill>
                <a:srgbClr val="404040"/>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lang="en-GB" sz="1200">
                <a:solidFill>
                  <a:schemeClr val="dk1"/>
                </a:solidFill>
                <a:latin typeface="Comic Sans MS"/>
                <a:ea typeface="Comic Sans MS"/>
                <a:cs typeface="Comic Sans MS"/>
                <a:sym typeface="Comic Sans MS"/>
              </a:rPr>
              <a:t>APA Style demands reference entry and annotation to be double spaced and left aligned. The annotation follows the reference in the next line. Citations are automatically formatted in APA citation generator when you download the bibliography.</a:t>
            </a:r>
            <a:r>
              <a:rPr lang="en-GB" sz="2000">
                <a:solidFill>
                  <a:srgbClr val="404040"/>
                </a:solidFill>
                <a:latin typeface="Comic Sans MS"/>
                <a:ea typeface="Comic Sans MS"/>
                <a:cs typeface="Comic Sans MS"/>
                <a:sym typeface="Comic Sans MS"/>
              </a:rPr>
              <a:t> </a:t>
            </a:r>
            <a:endParaRPr sz="2000">
              <a:solidFill>
                <a:srgbClr val="404040"/>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t/>
            </a:r>
            <a:endParaRPr sz="2000">
              <a:solidFill>
                <a:srgbClr val="404040"/>
              </a:solidFill>
              <a:latin typeface="Comic Sans MS"/>
              <a:ea typeface="Comic Sans MS"/>
              <a:cs typeface="Comic Sans MS"/>
              <a:sym typeface="Comic Sans MS"/>
            </a:endParaRPr>
          </a:p>
        </p:txBody>
      </p:sp>
      <p:pic>
        <p:nvPicPr>
          <p:cNvPr id="210" name="Google Shape;210;p22"/>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211" name="Google Shape;211;p22"/>
          <p:cNvPicPr preferRelativeResize="0"/>
          <p:nvPr/>
        </p:nvPicPr>
        <p:blipFill>
          <a:blip r:embed="rId5">
            <a:alphaModFix/>
          </a:blip>
          <a:stretch>
            <a:fillRect/>
          </a:stretch>
        </p:blipFill>
        <p:spPr>
          <a:xfrm>
            <a:off x="1039325" y="1863828"/>
            <a:ext cx="422025" cy="475682"/>
          </a:xfrm>
          <a:prstGeom prst="rect">
            <a:avLst/>
          </a:prstGeom>
          <a:noFill/>
          <a:ln>
            <a:noFill/>
          </a:ln>
        </p:spPr>
      </p:pic>
      <p:sp>
        <p:nvSpPr>
          <p:cNvPr id="212" name="Google Shape;212;p22"/>
          <p:cNvSpPr txBox="1"/>
          <p:nvPr/>
        </p:nvSpPr>
        <p:spPr>
          <a:xfrm>
            <a:off x="1241525" y="770300"/>
            <a:ext cx="6492900" cy="954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How To Write An Annotated Bibliography: </a:t>
            </a:r>
            <a:endParaRPr b="1" sz="1100">
              <a:solidFill>
                <a:srgbClr val="BC1D2C"/>
              </a:solidFill>
              <a:latin typeface="Comic Sans MS"/>
              <a:ea typeface="Comic Sans MS"/>
              <a:cs typeface="Comic Sans MS"/>
              <a:sym typeface="Comic Sans M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6" name="Shape 216"/>
        <p:cNvGrpSpPr/>
        <p:nvPr/>
      </p:nvGrpSpPr>
      <p:grpSpPr>
        <a:xfrm>
          <a:off x="0" y="0"/>
          <a:ext cx="0" cy="0"/>
          <a:chOff x="0" y="0"/>
          <a:chExt cx="0" cy="0"/>
        </a:xfrm>
      </p:grpSpPr>
      <p:sp>
        <p:nvSpPr>
          <p:cNvPr id="217" name="Google Shape;217;p23"/>
          <p:cNvSpPr txBox="1"/>
          <p:nvPr/>
        </p:nvSpPr>
        <p:spPr>
          <a:xfrm>
            <a:off x="184000" y="111200"/>
            <a:ext cx="87798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18" name="Google Shape;218;p23"/>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3"/>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3"/>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3"/>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22" name="Google Shape;222;p23"/>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223" name="Google Shape;223;p23"/>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3"/>
          <p:cNvSpPr txBox="1"/>
          <p:nvPr/>
        </p:nvSpPr>
        <p:spPr>
          <a:xfrm>
            <a:off x="1479050" y="1834650"/>
            <a:ext cx="6707700" cy="2915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800"/>
              </a:spcBef>
              <a:spcAft>
                <a:spcPts val="0"/>
              </a:spcAft>
              <a:buClr>
                <a:schemeClr val="dk1"/>
              </a:buClr>
              <a:buSzPts val="1100"/>
              <a:buFont typeface="Arial"/>
              <a:buNone/>
            </a:pPr>
            <a:r>
              <a:rPr b="1" i="1" lang="en-GB" sz="2000">
                <a:solidFill>
                  <a:srgbClr val="404040"/>
                </a:solidFill>
                <a:latin typeface="Comic Sans MS"/>
                <a:ea typeface="Comic Sans MS"/>
                <a:cs typeface="Comic Sans MS"/>
                <a:sym typeface="Comic Sans MS"/>
              </a:rPr>
              <a:t>MLA Style:</a:t>
            </a:r>
            <a:endParaRPr sz="2000">
              <a:solidFill>
                <a:srgbClr val="404040"/>
              </a:solidFill>
              <a:latin typeface="Comic Sans MS"/>
              <a:ea typeface="Comic Sans MS"/>
              <a:cs typeface="Comic Sans MS"/>
              <a:sym typeface="Comic Sans MS"/>
            </a:endParaRPr>
          </a:p>
          <a:p>
            <a:pPr indent="0" lvl="0" marL="0" rtl="0" algn="l">
              <a:lnSpc>
                <a:spcPct val="115000"/>
              </a:lnSpc>
              <a:spcBef>
                <a:spcPts val="800"/>
              </a:spcBef>
              <a:spcAft>
                <a:spcPts val="0"/>
              </a:spcAft>
              <a:buClr>
                <a:schemeClr val="dk1"/>
              </a:buClr>
              <a:buSzPts val="1100"/>
              <a:buFont typeface="Arial"/>
              <a:buNone/>
            </a:pPr>
            <a:r>
              <a:rPr lang="en-GB" sz="1300">
                <a:solidFill>
                  <a:srgbClr val="404040"/>
                </a:solidFill>
                <a:latin typeface="Comic Sans MS"/>
                <a:ea typeface="Comic Sans MS"/>
                <a:cs typeface="Comic Sans MS"/>
                <a:sym typeface="Comic Sans MS"/>
              </a:rPr>
              <a:t>The reference and the annotation are both double-spaced and left-aligned.</a:t>
            </a:r>
            <a:endParaRPr sz="1300">
              <a:solidFill>
                <a:srgbClr val="404040"/>
              </a:solidFill>
              <a:latin typeface="Comic Sans MS"/>
              <a:ea typeface="Comic Sans MS"/>
              <a:cs typeface="Comic Sans MS"/>
              <a:sym typeface="Comic Sans MS"/>
            </a:endParaRPr>
          </a:p>
          <a:p>
            <a:pPr indent="0" lvl="0" marL="0" rtl="0" algn="l">
              <a:lnSpc>
                <a:spcPct val="115000"/>
              </a:lnSpc>
              <a:spcBef>
                <a:spcPts val="1200"/>
              </a:spcBef>
              <a:spcAft>
                <a:spcPts val="0"/>
              </a:spcAft>
              <a:buClr>
                <a:schemeClr val="dk1"/>
              </a:buClr>
              <a:buSzPts val="1100"/>
              <a:buFont typeface="Arial"/>
              <a:buNone/>
            </a:pPr>
            <a:r>
              <a:rPr lang="en-GB" sz="1300">
                <a:solidFill>
                  <a:srgbClr val="404040"/>
                </a:solidFill>
                <a:latin typeface="Comic Sans MS"/>
                <a:ea typeface="Comic Sans MS"/>
                <a:cs typeface="Comic Sans MS"/>
                <a:sym typeface="Comic Sans MS"/>
              </a:rPr>
              <a:t>The annotation itself is indented 1 inch. If there are two or more paragraphs in the annotation, the first line of each paragraph is indented an additional half-inch, but not if there is only one paragraph.</a:t>
            </a:r>
            <a:endParaRPr sz="1300">
              <a:solidFill>
                <a:srgbClr val="404040"/>
              </a:solidFill>
              <a:latin typeface="Comic Sans MS"/>
              <a:ea typeface="Comic Sans MS"/>
              <a:cs typeface="Comic Sans MS"/>
              <a:sym typeface="Comic Sans MS"/>
            </a:endParaRPr>
          </a:p>
          <a:p>
            <a:pPr indent="0" lvl="0" marL="0" rtl="0" algn="l">
              <a:lnSpc>
                <a:spcPct val="115000"/>
              </a:lnSpc>
              <a:spcBef>
                <a:spcPts val="1200"/>
              </a:spcBef>
              <a:spcAft>
                <a:spcPts val="0"/>
              </a:spcAft>
              <a:buClr>
                <a:schemeClr val="dk1"/>
              </a:buClr>
              <a:buSzPts val="1100"/>
              <a:buFont typeface="Arial"/>
              <a:buNone/>
            </a:pPr>
            <a:r>
              <a:rPr lang="en-GB" sz="1300">
                <a:solidFill>
                  <a:srgbClr val="404040"/>
                </a:solidFill>
                <a:latin typeface="Comic Sans MS"/>
                <a:ea typeface="Comic Sans MS"/>
                <a:cs typeface="Comic Sans MS"/>
                <a:sym typeface="Comic Sans MS"/>
              </a:rPr>
              <a:t>Your citations will be properly formatted if you are using MLA Citation generator.</a:t>
            </a:r>
            <a:endParaRPr sz="1300">
              <a:solidFill>
                <a:srgbClr val="404040"/>
              </a:solidFill>
              <a:latin typeface="Comic Sans MS"/>
              <a:ea typeface="Comic Sans MS"/>
              <a:cs typeface="Comic Sans MS"/>
              <a:sym typeface="Comic Sans MS"/>
            </a:endParaRPr>
          </a:p>
          <a:p>
            <a:pPr indent="0" lvl="0" marL="0" rtl="0" algn="l">
              <a:lnSpc>
                <a:spcPct val="115000"/>
              </a:lnSpc>
              <a:spcBef>
                <a:spcPts val="1200"/>
              </a:spcBef>
              <a:spcAft>
                <a:spcPts val="0"/>
              </a:spcAft>
              <a:buClr>
                <a:schemeClr val="dk1"/>
              </a:buClr>
              <a:buSzPts val="1100"/>
              <a:buFont typeface="Arial"/>
              <a:buNone/>
            </a:pPr>
            <a:r>
              <a:rPr lang="en-GB" sz="2000">
                <a:solidFill>
                  <a:srgbClr val="404040"/>
                </a:solidFill>
                <a:latin typeface="Comic Sans MS"/>
                <a:ea typeface="Comic Sans MS"/>
                <a:cs typeface="Comic Sans MS"/>
                <a:sym typeface="Comic Sans MS"/>
              </a:rPr>
              <a:t> </a:t>
            </a:r>
            <a:endParaRPr sz="2000">
              <a:solidFill>
                <a:srgbClr val="404040"/>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t/>
            </a:r>
            <a:endParaRPr sz="2000">
              <a:solidFill>
                <a:srgbClr val="404040"/>
              </a:solidFill>
              <a:latin typeface="Comic Sans MS"/>
              <a:ea typeface="Comic Sans MS"/>
              <a:cs typeface="Comic Sans MS"/>
              <a:sym typeface="Comic Sans MS"/>
            </a:endParaRPr>
          </a:p>
        </p:txBody>
      </p:sp>
      <p:pic>
        <p:nvPicPr>
          <p:cNvPr id="225" name="Google Shape;225;p23"/>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226" name="Google Shape;226;p23"/>
          <p:cNvPicPr preferRelativeResize="0"/>
          <p:nvPr/>
        </p:nvPicPr>
        <p:blipFill>
          <a:blip r:embed="rId5">
            <a:alphaModFix/>
          </a:blip>
          <a:stretch>
            <a:fillRect/>
          </a:stretch>
        </p:blipFill>
        <p:spPr>
          <a:xfrm>
            <a:off x="1039325" y="1863828"/>
            <a:ext cx="422025" cy="475682"/>
          </a:xfrm>
          <a:prstGeom prst="rect">
            <a:avLst/>
          </a:prstGeom>
          <a:noFill/>
          <a:ln>
            <a:noFill/>
          </a:ln>
        </p:spPr>
      </p:pic>
      <p:sp>
        <p:nvSpPr>
          <p:cNvPr id="227" name="Google Shape;227;p23"/>
          <p:cNvSpPr txBox="1"/>
          <p:nvPr/>
        </p:nvSpPr>
        <p:spPr>
          <a:xfrm>
            <a:off x="1241525" y="770300"/>
            <a:ext cx="6492900" cy="954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How To Write An Annotated Bibliography: </a:t>
            </a:r>
            <a:endParaRPr b="1" sz="1100">
              <a:solidFill>
                <a:srgbClr val="BC1D2C"/>
              </a:solidFill>
              <a:latin typeface="Comic Sans MS"/>
              <a:ea typeface="Comic Sans MS"/>
              <a:cs typeface="Comic Sans MS"/>
              <a:sym typeface="Comic Sans M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1" name="Shape 231"/>
        <p:cNvGrpSpPr/>
        <p:nvPr/>
      </p:nvGrpSpPr>
      <p:grpSpPr>
        <a:xfrm>
          <a:off x="0" y="0"/>
          <a:ext cx="0" cy="0"/>
          <a:chOff x="0" y="0"/>
          <a:chExt cx="0" cy="0"/>
        </a:xfrm>
      </p:grpSpPr>
      <p:sp>
        <p:nvSpPr>
          <p:cNvPr id="232" name="Google Shape;232;p24"/>
          <p:cNvSpPr txBox="1"/>
          <p:nvPr/>
        </p:nvSpPr>
        <p:spPr>
          <a:xfrm>
            <a:off x="184000" y="111200"/>
            <a:ext cx="87798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33" name="Google Shape;233;p24"/>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4"/>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4"/>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24"/>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37" name="Google Shape;237;p24"/>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238" name="Google Shape;238;p24"/>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4"/>
          <p:cNvSpPr txBox="1"/>
          <p:nvPr/>
        </p:nvSpPr>
        <p:spPr>
          <a:xfrm>
            <a:off x="1479050" y="1834650"/>
            <a:ext cx="6707700" cy="1276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800"/>
              </a:spcBef>
              <a:spcAft>
                <a:spcPts val="0"/>
              </a:spcAft>
              <a:buClr>
                <a:schemeClr val="dk1"/>
              </a:buClr>
              <a:buSzPts val="1100"/>
              <a:buFont typeface="Arial"/>
              <a:buNone/>
            </a:pPr>
            <a:r>
              <a:rPr b="1" i="1" lang="en-GB" sz="2000">
                <a:solidFill>
                  <a:srgbClr val="404040"/>
                </a:solidFill>
                <a:latin typeface="Comic Sans MS"/>
                <a:ea typeface="Comic Sans MS"/>
                <a:cs typeface="Comic Sans MS"/>
                <a:sym typeface="Comic Sans MS"/>
              </a:rPr>
              <a:t>Chicago </a:t>
            </a:r>
            <a:r>
              <a:rPr b="1" i="1" lang="en-GB" sz="2000">
                <a:solidFill>
                  <a:srgbClr val="404040"/>
                </a:solidFill>
                <a:latin typeface="Comic Sans MS"/>
                <a:ea typeface="Comic Sans MS"/>
                <a:cs typeface="Comic Sans MS"/>
                <a:sym typeface="Comic Sans MS"/>
              </a:rPr>
              <a:t>Style:</a:t>
            </a:r>
            <a:endParaRPr sz="2000">
              <a:solidFill>
                <a:srgbClr val="404040"/>
              </a:solidFill>
              <a:latin typeface="Comic Sans MS"/>
              <a:ea typeface="Comic Sans MS"/>
              <a:cs typeface="Comic Sans MS"/>
              <a:sym typeface="Comic Sans MS"/>
            </a:endParaRPr>
          </a:p>
          <a:p>
            <a:pPr indent="0" lvl="0" marL="0" rtl="0" algn="l">
              <a:lnSpc>
                <a:spcPct val="115000"/>
              </a:lnSpc>
              <a:spcBef>
                <a:spcPts val="1200"/>
              </a:spcBef>
              <a:spcAft>
                <a:spcPts val="0"/>
              </a:spcAft>
              <a:buClr>
                <a:schemeClr val="dk1"/>
              </a:buClr>
              <a:buSzPts val="1100"/>
              <a:buFont typeface="Arial"/>
              <a:buNone/>
            </a:pPr>
            <a:r>
              <a:rPr lang="en-GB" sz="1300">
                <a:solidFill>
                  <a:srgbClr val="404040"/>
                </a:solidFill>
                <a:latin typeface="Comic Sans MS"/>
                <a:ea typeface="Comic Sans MS"/>
                <a:cs typeface="Comic Sans MS"/>
                <a:sym typeface="Comic Sans MS"/>
              </a:rPr>
              <a:t>The entry should be single-spaced and have a hanging indent.</a:t>
            </a:r>
            <a:endParaRPr sz="1300">
              <a:solidFill>
                <a:srgbClr val="404040"/>
              </a:solidFill>
              <a:latin typeface="Comic Sans MS"/>
              <a:ea typeface="Comic Sans MS"/>
              <a:cs typeface="Comic Sans MS"/>
              <a:sym typeface="Comic Sans MS"/>
            </a:endParaRPr>
          </a:p>
          <a:p>
            <a:pPr indent="0" lvl="0" marL="0" rtl="0" algn="l">
              <a:lnSpc>
                <a:spcPct val="115000"/>
              </a:lnSpc>
              <a:spcBef>
                <a:spcPts val="1200"/>
              </a:spcBef>
              <a:spcAft>
                <a:spcPts val="1200"/>
              </a:spcAft>
              <a:buClr>
                <a:schemeClr val="dk1"/>
              </a:buClr>
              <a:buSzPts val="1100"/>
              <a:buFont typeface="Arial"/>
              <a:buNone/>
            </a:pPr>
            <a:r>
              <a:rPr lang="en-GB" sz="1300">
                <a:solidFill>
                  <a:srgbClr val="404040"/>
                </a:solidFill>
                <a:latin typeface="Comic Sans MS"/>
                <a:ea typeface="Comic Sans MS"/>
                <a:cs typeface="Comic Sans MS"/>
                <a:sym typeface="Comic Sans MS"/>
              </a:rPr>
              <a:t>The annotation should be indented, double-spaced, and left-aligned.</a:t>
            </a:r>
            <a:endParaRPr sz="2200">
              <a:solidFill>
                <a:srgbClr val="404040"/>
              </a:solidFill>
              <a:latin typeface="Comic Sans MS"/>
              <a:ea typeface="Comic Sans MS"/>
              <a:cs typeface="Comic Sans MS"/>
              <a:sym typeface="Comic Sans MS"/>
            </a:endParaRPr>
          </a:p>
        </p:txBody>
      </p:sp>
      <p:pic>
        <p:nvPicPr>
          <p:cNvPr id="240" name="Google Shape;240;p24"/>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241" name="Google Shape;241;p24"/>
          <p:cNvPicPr preferRelativeResize="0"/>
          <p:nvPr/>
        </p:nvPicPr>
        <p:blipFill>
          <a:blip r:embed="rId5">
            <a:alphaModFix/>
          </a:blip>
          <a:stretch>
            <a:fillRect/>
          </a:stretch>
        </p:blipFill>
        <p:spPr>
          <a:xfrm>
            <a:off x="1039325" y="1863828"/>
            <a:ext cx="422025" cy="475682"/>
          </a:xfrm>
          <a:prstGeom prst="rect">
            <a:avLst/>
          </a:prstGeom>
          <a:noFill/>
          <a:ln>
            <a:noFill/>
          </a:ln>
        </p:spPr>
      </p:pic>
      <p:sp>
        <p:nvSpPr>
          <p:cNvPr id="242" name="Google Shape;242;p24"/>
          <p:cNvSpPr txBox="1"/>
          <p:nvPr/>
        </p:nvSpPr>
        <p:spPr>
          <a:xfrm>
            <a:off x="1241525" y="770300"/>
            <a:ext cx="6492900" cy="954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How To Write An Annotated Bibliography: </a:t>
            </a:r>
            <a:endParaRPr b="1" sz="1100">
              <a:solidFill>
                <a:srgbClr val="BC1D2C"/>
              </a:solidFill>
              <a:latin typeface="Comic Sans MS"/>
              <a:ea typeface="Comic Sans MS"/>
              <a:cs typeface="Comic Sans MS"/>
              <a:sym typeface="Comic Sans M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6" name="Shape 246"/>
        <p:cNvGrpSpPr/>
        <p:nvPr/>
      </p:nvGrpSpPr>
      <p:grpSpPr>
        <a:xfrm>
          <a:off x="0" y="0"/>
          <a:ext cx="0" cy="0"/>
          <a:chOff x="0" y="0"/>
          <a:chExt cx="0" cy="0"/>
        </a:xfrm>
      </p:grpSpPr>
      <p:sp>
        <p:nvSpPr>
          <p:cNvPr id="247" name="Google Shape;247;p25"/>
          <p:cNvSpPr txBox="1"/>
          <p:nvPr/>
        </p:nvSpPr>
        <p:spPr>
          <a:xfrm>
            <a:off x="184000" y="111200"/>
            <a:ext cx="87798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48" name="Google Shape;248;p25"/>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25"/>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25"/>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25"/>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52" name="Google Shape;252;p25"/>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253" name="Google Shape;253;p25"/>
          <p:cNvSpPr txBox="1"/>
          <p:nvPr/>
        </p:nvSpPr>
        <p:spPr>
          <a:xfrm>
            <a:off x="948775" y="576175"/>
            <a:ext cx="6785700" cy="1339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GB" sz="2500" u="sng">
                <a:solidFill>
                  <a:srgbClr val="BC1D2C"/>
                </a:solidFill>
                <a:latin typeface="Comic Sans MS"/>
                <a:ea typeface="Comic Sans MS"/>
                <a:cs typeface="Comic Sans MS"/>
                <a:sym typeface="Comic Sans MS"/>
              </a:rPr>
              <a:t>DO’s &amp; Don'ts! </a:t>
            </a:r>
            <a:endParaRPr b="1" sz="2500" u="sng">
              <a:solidFill>
                <a:srgbClr val="BC1D2C"/>
              </a:solidFill>
              <a:latin typeface="Comic Sans MS"/>
              <a:ea typeface="Comic Sans MS"/>
              <a:cs typeface="Comic Sans MS"/>
              <a:sym typeface="Comic Sans MS"/>
            </a:endParaRPr>
          </a:p>
          <a:p>
            <a:pPr indent="0" lvl="0" marL="0" rtl="0" algn="ctr">
              <a:spcBef>
                <a:spcPts val="0"/>
              </a:spcBef>
              <a:spcAft>
                <a:spcPts val="0"/>
              </a:spcAft>
              <a:buClr>
                <a:schemeClr val="dk1"/>
              </a:buClr>
              <a:buSzPts val="1100"/>
              <a:buFont typeface="Arial"/>
              <a:buNone/>
            </a:pPr>
            <a:r>
              <a:t/>
            </a:r>
            <a:endParaRPr b="1" sz="2500" u="sng">
              <a:solidFill>
                <a:srgbClr val="BC1D2C"/>
              </a:solidFill>
              <a:latin typeface="Comic Sans MS"/>
              <a:ea typeface="Comic Sans MS"/>
              <a:cs typeface="Comic Sans MS"/>
              <a:sym typeface="Comic Sans MS"/>
            </a:endParaRPr>
          </a:p>
          <a:p>
            <a:pPr indent="0" lvl="0" marL="0" rtl="0" algn="ctr">
              <a:spcBef>
                <a:spcPts val="0"/>
              </a:spcBef>
              <a:spcAft>
                <a:spcPts val="0"/>
              </a:spcAft>
              <a:buNone/>
            </a:pPr>
            <a:r>
              <a:t/>
            </a:r>
            <a:endParaRPr b="1" sz="2500" u="sng">
              <a:solidFill>
                <a:srgbClr val="BC1D2C"/>
              </a:solidFill>
              <a:latin typeface="Comic Sans MS"/>
              <a:ea typeface="Comic Sans MS"/>
              <a:cs typeface="Comic Sans MS"/>
              <a:sym typeface="Comic Sans MS"/>
            </a:endParaRPr>
          </a:p>
        </p:txBody>
      </p:sp>
      <p:sp>
        <p:nvSpPr>
          <p:cNvPr id="254" name="Google Shape;254;p25"/>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55" name="Google Shape;255;p25"/>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256" name="Google Shape;256;p25"/>
          <p:cNvPicPr preferRelativeResize="0"/>
          <p:nvPr/>
        </p:nvPicPr>
        <p:blipFill>
          <a:blip r:embed="rId5">
            <a:alphaModFix/>
          </a:blip>
          <a:stretch>
            <a:fillRect/>
          </a:stretch>
        </p:blipFill>
        <p:spPr>
          <a:xfrm>
            <a:off x="1143525" y="1953288"/>
            <a:ext cx="6010275" cy="13906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0" name="Shape 260"/>
        <p:cNvGrpSpPr/>
        <p:nvPr/>
      </p:nvGrpSpPr>
      <p:grpSpPr>
        <a:xfrm>
          <a:off x="0" y="0"/>
          <a:ext cx="0" cy="0"/>
          <a:chOff x="0" y="0"/>
          <a:chExt cx="0" cy="0"/>
        </a:xfrm>
      </p:grpSpPr>
      <p:sp>
        <p:nvSpPr>
          <p:cNvPr id="261" name="Google Shape;261;p26"/>
          <p:cNvSpPr txBox="1"/>
          <p:nvPr/>
        </p:nvSpPr>
        <p:spPr>
          <a:xfrm>
            <a:off x="184000" y="111200"/>
            <a:ext cx="8779800" cy="48783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62" name="Google Shape;262;p26"/>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26"/>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26"/>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26"/>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66" name="Google Shape;266;p26"/>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267" name="Google Shape;267;p26"/>
          <p:cNvSpPr txBox="1"/>
          <p:nvPr/>
        </p:nvSpPr>
        <p:spPr>
          <a:xfrm>
            <a:off x="948775" y="880975"/>
            <a:ext cx="67857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LET’S MAKE A CHECKLIST, SHALL WE? </a:t>
            </a:r>
            <a:endParaRPr b="1" sz="1100">
              <a:solidFill>
                <a:srgbClr val="BC1D2C"/>
              </a:solidFill>
              <a:latin typeface="Comic Sans MS"/>
              <a:ea typeface="Comic Sans MS"/>
              <a:cs typeface="Comic Sans MS"/>
              <a:sym typeface="Comic Sans MS"/>
            </a:endParaRPr>
          </a:p>
        </p:txBody>
      </p:sp>
      <p:sp>
        <p:nvSpPr>
          <p:cNvPr id="268" name="Google Shape;268;p26"/>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69" name="Google Shape;269;p26"/>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270" name="Google Shape;270;p26"/>
          <p:cNvPicPr preferRelativeResize="0"/>
          <p:nvPr/>
        </p:nvPicPr>
        <p:blipFill>
          <a:blip r:embed="rId5">
            <a:alphaModFix/>
          </a:blip>
          <a:stretch>
            <a:fillRect/>
          </a:stretch>
        </p:blipFill>
        <p:spPr>
          <a:xfrm>
            <a:off x="1235350" y="1526576"/>
            <a:ext cx="422025" cy="475662"/>
          </a:xfrm>
          <a:prstGeom prst="rect">
            <a:avLst/>
          </a:prstGeom>
          <a:noFill/>
          <a:ln>
            <a:noFill/>
          </a:ln>
        </p:spPr>
      </p:pic>
      <p:sp>
        <p:nvSpPr>
          <p:cNvPr id="271" name="Google Shape;271;p26"/>
          <p:cNvSpPr txBox="1"/>
          <p:nvPr/>
        </p:nvSpPr>
        <p:spPr>
          <a:xfrm>
            <a:off x="1672075" y="1450363"/>
            <a:ext cx="7047300" cy="5003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500"/>
              </a:spcBef>
              <a:spcAft>
                <a:spcPts val="0"/>
              </a:spcAft>
              <a:buNone/>
            </a:pPr>
            <a:r>
              <a:rPr lang="en-GB" sz="2000">
                <a:solidFill>
                  <a:srgbClr val="404040"/>
                </a:solidFill>
                <a:latin typeface="Comic Sans MS"/>
                <a:ea typeface="Comic Sans MS"/>
                <a:cs typeface="Comic Sans MS"/>
                <a:sym typeface="Comic Sans MS"/>
              </a:rPr>
              <a:t>It is important to organize your references. </a:t>
            </a:r>
            <a:endParaRPr sz="2000">
              <a:solidFill>
                <a:srgbClr val="404040"/>
              </a:solidFill>
              <a:latin typeface="Comic Sans MS"/>
              <a:ea typeface="Comic Sans MS"/>
              <a:cs typeface="Comic Sans MS"/>
              <a:sym typeface="Comic Sans MS"/>
            </a:endParaRPr>
          </a:p>
          <a:p>
            <a:pPr indent="0" lvl="0" marL="0" rtl="0" algn="l">
              <a:lnSpc>
                <a:spcPct val="100000"/>
              </a:lnSpc>
              <a:spcBef>
                <a:spcPts val="500"/>
              </a:spcBef>
              <a:spcAft>
                <a:spcPts val="0"/>
              </a:spcAft>
              <a:buNone/>
            </a:pPr>
            <a:r>
              <a:t/>
            </a:r>
            <a:endParaRPr sz="800">
              <a:solidFill>
                <a:srgbClr val="404040"/>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rPr lang="en-GB" sz="2000">
                <a:solidFill>
                  <a:srgbClr val="404040"/>
                </a:solidFill>
                <a:latin typeface="Comic Sans MS"/>
                <a:ea typeface="Comic Sans MS"/>
                <a:cs typeface="Comic Sans MS"/>
                <a:sym typeface="Comic Sans MS"/>
              </a:rPr>
              <a:t>Annotated bibliography can have different types. </a:t>
            </a:r>
            <a:endParaRPr sz="2000">
              <a:solidFill>
                <a:srgbClr val="404040"/>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800">
              <a:solidFill>
                <a:srgbClr val="404040"/>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rPr lang="en-GB" sz="2000">
                <a:solidFill>
                  <a:srgbClr val="404040"/>
                </a:solidFill>
                <a:latin typeface="Comic Sans MS"/>
                <a:ea typeface="Comic Sans MS"/>
                <a:cs typeface="Comic Sans MS"/>
                <a:sym typeface="Comic Sans MS"/>
              </a:rPr>
              <a:t>Annotations are a </a:t>
            </a:r>
            <a:r>
              <a:rPr lang="en-GB" sz="2000">
                <a:solidFill>
                  <a:srgbClr val="404040"/>
                </a:solidFill>
                <a:latin typeface="Comic Sans MS"/>
                <a:ea typeface="Comic Sans MS"/>
                <a:cs typeface="Comic Sans MS"/>
                <a:sym typeface="Comic Sans MS"/>
              </a:rPr>
              <a:t>brief</a:t>
            </a:r>
            <a:r>
              <a:rPr lang="en-GB" sz="2000">
                <a:solidFill>
                  <a:srgbClr val="404040"/>
                </a:solidFill>
                <a:latin typeface="Comic Sans MS"/>
                <a:ea typeface="Comic Sans MS"/>
                <a:cs typeface="Comic Sans MS"/>
                <a:sym typeface="Comic Sans MS"/>
              </a:rPr>
              <a:t> description of the references that we have provided.  </a:t>
            </a:r>
            <a:endParaRPr sz="2000">
              <a:solidFill>
                <a:srgbClr val="404040"/>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000">
              <a:solidFill>
                <a:srgbClr val="404040"/>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000">
              <a:solidFill>
                <a:srgbClr val="404040"/>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000">
              <a:solidFill>
                <a:srgbClr val="404040"/>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000">
              <a:solidFill>
                <a:srgbClr val="404040"/>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000">
              <a:solidFill>
                <a:srgbClr val="404040"/>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000">
              <a:solidFill>
                <a:srgbClr val="404040"/>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000">
              <a:solidFill>
                <a:srgbClr val="404040"/>
              </a:solidFill>
              <a:latin typeface="Comic Sans MS"/>
              <a:ea typeface="Comic Sans MS"/>
              <a:cs typeface="Comic Sans MS"/>
              <a:sym typeface="Comic Sans MS"/>
            </a:endParaRPr>
          </a:p>
        </p:txBody>
      </p:sp>
      <p:pic>
        <p:nvPicPr>
          <p:cNvPr id="272" name="Google Shape;272;p26"/>
          <p:cNvPicPr preferRelativeResize="0"/>
          <p:nvPr/>
        </p:nvPicPr>
        <p:blipFill>
          <a:blip r:embed="rId5">
            <a:alphaModFix/>
          </a:blip>
          <a:stretch>
            <a:fillRect/>
          </a:stretch>
        </p:blipFill>
        <p:spPr>
          <a:xfrm>
            <a:off x="1235350" y="3094689"/>
            <a:ext cx="422025" cy="475662"/>
          </a:xfrm>
          <a:prstGeom prst="rect">
            <a:avLst/>
          </a:prstGeom>
          <a:noFill/>
          <a:ln>
            <a:noFill/>
          </a:ln>
        </p:spPr>
      </p:pic>
      <p:pic>
        <p:nvPicPr>
          <p:cNvPr id="273" name="Google Shape;273;p26"/>
          <p:cNvPicPr preferRelativeResize="0"/>
          <p:nvPr/>
        </p:nvPicPr>
        <p:blipFill>
          <a:blip r:embed="rId5">
            <a:alphaModFix/>
          </a:blip>
          <a:stretch>
            <a:fillRect/>
          </a:stretch>
        </p:blipFill>
        <p:spPr>
          <a:xfrm>
            <a:off x="1235350" y="2408889"/>
            <a:ext cx="422025" cy="47566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7" name="Shape 277"/>
        <p:cNvGrpSpPr/>
        <p:nvPr/>
      </p:nvGrpSpPr>
      <p:grpSpPr>
        <a:xfrm>
          <a:off x="0" y="0"/>
          <a:ext cx="0" cy="0"/>
          <a:chOff x="0" y="0"/>
          <a:chExt cx="0" cy="0"/>
        </a:xfrm>
      </p:grpSpPr>
      <p:pic>
        <p:nvPicPr>
          <p:cNvPr id="278" name="Google Shape;278;p27"/>
          <p:cNvPicPr preferRelativeResize="0"/>
          <p:nvPr/>
        </p:nvPicPr>
        <p:blipFill>
          <a:blip r:embed="rId3">
            <a:alphaModFix/>
          </a:blip>
          <a:stretch>
            <a:fillRect/>
          </a:stretch>
        </p:blipFill>
        <p:spPr>
          <a:xfrm rot="7872271">
            <a:off x="2979843" y="2993823"/>
            <a:ext cx="1187736" cy="1484653"/>
          </a:xfrm>
          <a:prstGeom prst="rect">
            <a:avLst/>
          </a:prstGeom>
          <a:noFill/>
          <a:ln>
            <a:noFill/>
          </a:ln>
        </p:spPr>
      </p:pic>
      <p:sp>
        <p:nvSpPr>
          <p:cNvPr id="279" name="Google Shape;279;p27"/>
          <p:cNvSpPr/>
          <p:nvPr/>
        </p:nvSpPr>
        <p:spPr>
          <a:xfrm rot="3535712">
            <a:off x="516651" y="146963"/>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27"/>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27"/>
          <p:cNvSpPr/>
          <p:nvPr/>
        </p:nvSpPr>
        <p:spPr>
          <a:xfrm rot="-5400000">
            <a:off x="51513" y="475270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27"/>
          <p:cNvSpPr/>
          <p:nvPr/>
        </p:nvSpPr>
        <p:spPr>
          <a:xfrm rot="-8100000">
            <a:off x="7523262" y="3086238"/>
            <a:ext cx="1379100" cy="422025"/>
          </a:xfrm>
          <a:prstGeom prst="flowChartManualInput">
            <a:avLst/>
          </a:prstGeom>
          <a:solidFill>
            <a:schemeClr val="lt1"/>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27"/>
          <p:cNvSpPr/>
          <p:nvPr/>
        </p:nvSpPr>
        <p:spPr>
          <a:xfrm>
            <a:off x="471887"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84" name="Google Shape;284;p27"/>
          <p:cNvPicPr preferRelativeResize="0"/>
          <p:nvPr/>
        </p:nvPicPr>
        <p:blipFill>
          <a:blip r:embed="rId4">
            <a:alphaModFix/>
          </a:blip>
          <a:stretch>
            <a:fillRect/>
          </a:stretch>
        </p:blipFill>
        <p:spPr>
          <a:xfrm rot="1834095">
            <a:off x="654979" y="1941488"/>
            <a:ext cx="990600" cy="762000"/>
          </a:xfrm>
          <a:prstGeom prst="rect">
            <a:avLst/>
          </a:prstGeom>
          <a:noFill/>
          <a:ln>
            <a:noFill/>
          </a:ln>
        </p:spPr>
      </p:pic>
      <p:pic>
        <p:nvPicPr>
          <p:cNvPr id="285" name="Google Shape;285;p27"/>
          <p:cNvPicPr preferRelativeResize="0"/>
          <p:nvPr/>
        </p:nvPicPr>
        <p:blipFill rotWithShape="1">
          <a:blip r:embed="rId5">
            <a:alphaModFix/>
          </a:blip>
          <a:srcRect b="11039" l="0" r="11621" t="0"/>
          <a:stretch/>
        </p:blipFill>
        <p:spPr>
          <a:xfrm>
            <a:off x="6576800" y="65925"/>
            <a:ext cx="2073825" cy="1589400"/>
          </a:xfrm>
          <a:prstGeom prst="rect">
            <a:avLst/>
          </a:prstGeom>
          <a:noFill/>
          <a:ln>
            <a:noFill/>
          </a:ln>
        </p:spPr>
      </p:pic>
      <p:sp>
        <p:nvSpPr>
          <p:cNvPr id="286" name="Google Shape;286;p27"/>
          <p:cNvSpPr/>
          <p:nvPr/>
        </p:nvSpPr>
        <p:spPr>
          <a:xfrm rot="8683648">
            <a:off x="4779521" y="3942649"/>
            <a:ext cx="696762" cy="580698"/>
          </a:xfrm>
          <a:prstGeom prst="flowChartExtract">
            <a:avLst/>
          </a:prstGeom>
          <a:solidFill>
            <a:schemeClr val="lt1"/>
          </a:solidFill>
          <a:ln cap="flat" cmpd="sng" w="381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7"/>
          <p:cNvSpPr/>
          <p:nvPr/>
        </p:nvSpPr>
        <p:spPr>
          <a:xfrm rot="4380277">
            <a:off x="4743679" y="406563"/>
            <a:ext cx="537775" cy="480729"/>
          </a:xfrm>
          <a:prstGeom prst="flowChartExtract">
            <a:avLst/>
          </a:prstGeom>
          <a:solidFill>
            <a:srgbClr val="FEB546"/>
          </a:solidFill>
          <a:ln cap="flat" cmpd="sng" w="381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27"/>
          <p:cNvSpPr/>
          <p:nvPr/>
        </p:nvSpPr>
        <p:spPr>
          <a:xfrm rot="9793951">
            <a:off x="1782477" y="3945842"/>
            <a:ext cx="603144" cy="574294"/>
          </a:xfrm>
          <a:prstGeom prst="pie">
            <a:avLst>
              <a:gd fmla="val 0" name="adj1"/>
              <a:gd fmla="val 16200000" name="adj2"/>
            </a:avLst>
          </a:prstGeom>
          <a:solidFill>
            <a:srgbClr val="FEB546"/>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27"/>
          <p:cNvSpPr txBox="1"/>
          <p:nvPr/>
        </p:nvSpPr>
        <p:spPr>
          <a:xfrm>
            <a:off x="2336975" y="2137488"/>
            <a:ext cx="4515000" cy="646500"/>
          </a:xfrm>
          <a:prstGeom prst="rect">
            <a:avLst/>
          </a:prstGeom>
          <a:solidFill>
            <a:srgbClr val="BC1D2C"/>
          </a:solid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lang="en-GB" sz="3000">
                <a:solidFill>
                  <a:schemeClr val="lt1"/>
                </a:solidFill>
                <a:latin typeface="Comic Sans MS"/>
                <a:ea typeface="Comic Sans MS"/>
                <a:cs typeface="Comic Sans MS"/>
                <a:sym typeface="Comic Sans MS"/>
              </a:rPr>
              <a:t>GOOD LUCK!</a:t>
            </a:r>
            <a:endParaRPr sz="3000">
              <a:solidFill>
                <a:schemeClr val="lt1"/>
              </a:solidFill>
              <a:latin typeface="Comic Sans MS"/>
              <a:ea typeface="Comic Sans MS"/>
              <a:cs typeface="Comic Sans MS"/>
              <a:sym typeface="Comic Sans MS"/>
            </a:endParaRPr>
          </a:p>
        </p:txBody>
      </p:sp>
      <p:pic>
        <p:nvPicPr>
          <p:cNvPr id="290" name="Google Shape;290;p27"/>
          <p:cNvPicPr preferRelativeResize="0"/>
          <p:nvPr/>
        </p:nvPicPr>
        <p:blipFill>
          <a:blip r:embed="rId6">
            <a:alphaModFix/>
          </a:blip>
          <a:stretch>
            <a:fillRect/>
          </a:stretch>
        </p:blipFill>
        <p:spPr>
          <a:xfrm rot="-1084023">
            <a:off x="2733944" y="4550827"/>
            <a:ext cx="1704975" cy="438150"/>
          </a:xfrm>
          <a:prstGeom prst="rect">
            <a:avLst/>
          </a:prstGeom>
          <a:noFill/>
          <a:ln>
            <a:noFill/>
          </a:ln>
        </p:spPr>
      </p:pic>
      <p:sp>
        <p:nvSpPr>
          <p:cNvPr id="291" name="Google Shape;291;p27"/>
          <p:cNvSpPr/>
          <p:nvPr/>
        </p:nvSpPr>
        <p:spPr>
          <a:xfrm rot="4380277">
            <a:off x="-243946" y="1425613"/>
            <a:ext cx="537775" cy="480729"/>
          </a:xfrm>
          <a:prstGeom prst="flowChartExtract">
            <a:avLst/>
          </a:prstGeom>
          <a:solidFill>
            <a:srgbClr val="BC1D2C"/>
          </a:solidFill>
          <a:ln cap="flat" cmpd="sng" w="381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92" name="Google Shape;292;p27"/>
          <p:cNvPicPr preferRelativeResize="0"/>
          <p:nvPr/>
        </p:nvPicPr>
        <p:blipFill>
          <a:blip r:embed="rId7">
            <a:alphaModFix/>
          </a:blip>
          <a:stretch>
            <a:fillRect/>
          </a:stretch>
        </p:blipFill>
        <p:spPr>
          <a:xfrm>
            <a:off x="9245541" y="4221475"/>
            <a:ext cx="523875" cy="590550"/>
          </a:xfrm>
          <a:prstGeom prst="rect">
            <a:avLst/>
          </a:prstGeom>
          <a:noFill/>
          <a:ln>
            <a:noFill/>
          </a:ln>
        </p:spPr>
      </p:pic>
      <p:pic>
        <p:nvPicPr>
          <p:cNvPr id="293" name="Google Shape;293;p27"/>
          <p:cNvPicPr preferRelativeResize="0"/>
          <p:nvPr/>
        </p:nvPicPr>
        <p:blipFill>
          <a:blip r:embed="rId8">
            <a:alphaModFix/>
          </a:blip>
          <a:stretch>
            <a:fillRect/>
          </a:stretch>
        </p:blipFill>
        <p:spPr>
          <a:xfrm rot="-3003833">
            <a:off x="2290761" y="122087"/>
            <a:ext cx="1497704" cy="1049673"/>
          </a:xfrm>
          <a:prstGeom prst="rect">
            <a:avLst/>
          </a:prstGeom>
          <a:noFill/>
          <a:ln>
            <a:noFill/>
          </a:ln>
        </p:spPr>
      </p:pic>
      <p:sp>
        <p:nvSpPr>
          <p:cNvPr id="294" name="Google Shape;294;p27"/>
          <p:cNvSpPr/>
          <p:nvPr/>
        </p:nvSpPr>
        <p:spPr>
          <a:xfrm rot="-6210416">
            <a:off x="6219642" y="4289995"/>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27"/>
          <p:cNvSpPr/>
          <p:nvPr/>
        </p:nvSpPr>
        <p:spPr>
          <a:xfrm>
            <a:off x="-357325" y="3069400"/>
            <a:ext cx="616800" cy="723900"/>
          </a:xfrm>
          <a:prstGeom prst="blockArc">
            <a:avLst>
              <a:gd fmla="val 10800000" name="adj1"/>
              <a:gd fmla="val 0" name="adj2"/>
              <a:gd fmla="val 25000" name="adj3"/>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96" name="Google Shape;296;p27"/>
          <p:cNvPicPr preferRelativeResize="0"/>
          <p:nvPr/>
        </p:nvPicPr>
        <p:blipFill>
          <a:blip r:embed="rId9">
            <a:alphaModFix/>
          </a:blip>
          <a:stretch>
            <a:fillRect/>
          </a:stretch>
        </p:blipFill>
        <p:spPr>
          <a:xfrm>
            <a:off x="7146375" y="4330501"/>
            <a:ext cx="2073825" cy="6435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6" name="Shape 76"/>
        <p:cNvGrpSpPr/>
        <p:nvPr/>
      </p:nvGrpSpPr>
      <p:grpSpPr>
        <a:xfrm>
          <a:off x="0" y="0"/>
          <a:ext cx="0" cy="0"/>
          <a:chOff x="0" y="0"/>
          <a:chExt cx="0" cy="0"/>
        </a:xfrm>
      </p:grpSpPr>
      <p:sp>
        <p:nvSpPr>
          <p:cNvPr id="77" name="Google Shape;77;p14"/>
          <p:cNvSpPr txBox="1"/>
          <p:nvPr/>
        </p:nvSpPr>
        <p:spPr>
          <a:xfrm>
            <a:off x="184000" y="111200"/>
            <a:ext cx="8779800" cy="48783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78" name="Google Shape;78;p14"/>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4"/>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4"/>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4"/>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2" name="Google Shape;82;p14"/>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83" name="Google Shape;83;p14"/>
          <p:cNvSpPr txBox="1"/>
          <p:nvPr/>
        </p:nvSpPr>
        <p:spPr>
          <a:xfrm>
            <a:off x="948775" y="728575"/>
            <a:ext cx="67857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The Starting Point! </a:t>
            </a:r>
            <a:endParaRPr b="1" sz="1100">
              <a:solidFill>
                <a:srgbClr val="BC1D2C"/>
              </a:solidFill>
              <a:latin typeface="Comic Sans MS"/>
              <a:ea typeface="Comic Sans MS"/>
              <a:cs typeface="Comic Sans MS"/>
              <a:sym typeface="Comic Sans MS"/>
            </a:endParaRPr>
          </a:p>
        </p:txBody>
      </p:sp>
      <p:pic>
        <p:nvPicPr>
          <p:cNvPr id="84" name="Google Shape;84;p14"/>
          <p:cNvPicPr preferRelativeResize="0"/>
          <p:nvPr/>
        </p:nvPicPr>
        <p:blipFill>
          <a:blip r:embed="rId4">
            <a:alphaModFix/>
          </a:blip>
          <a:stretch>
            <a:fillRect/>
          </a:stretch>
        </p:blipFill>
        <p:spPr>
          <a:xfrm>
            <a:off x="1459781" y="2331838"/>
            <a:ext cx="310869" cy="350425"/>
          </a:xfrm>
          <a:prstGeom prst="rect">
            <a:avLst/>
          </a:prstGeom>
          <a:noFill/>
          <a:ln>
            <a:noFill/>
          </a:ln>
        </p:spPr>
      </p:pic>
      <p:sp>
        <p:nvSpPr>
          <p:cNvPr id="85" name="Google Shape;85;p14"/>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4"/>
          <p:cNvSpPr txBox="1"/>
          <p:nvPr/>
        </p:nvSpPr>
        <p:spPr>
          <a:xfrm>
            <a:off x="1770650" y="1440832"/>
            <a:ext cx="5794500" cy="231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300">
              <a:solidFill>
                <a:schemeClr val="dk1"/>
              </a:solidFill>
              <a:latin typeface="Comic Sans MS"/>
              <a:ea typeface="Comic Sans MS"/>
              <a:cs typeface="Comic Sans MS"/>
              <a:sym typeface="Comic Sans MS"/>
            </a:endParaRPr>
          </a:p>
        </p:txBody>
      </p:sp>
      <p:pic>
        <p:nvPicPr>
          <p:cNvPr id="87" name="Google Shape;87;p14"/>
          <p:cNvPicPr preferRelativeResize="0"/>
          <p:nvPr/>
        </p:nvPicPr>
        <p:blipFill>
          <a:blip r:embed="rId5">
            <a:alphaModFix/>
          </a:blip>
          <a:stretch>
            <a:fillRect/>
          </a:stretch>
        </p:blipFill>
        <p:spPr>
          <a:xfrm>
            <a:off x="6993975" y="4178101"/>
            <a:ext cx="2073825" cy="643599"/>
          </a:xfrm>
          <a:prstGeom prst="rect">
            <a:avLst/>
          </a:prstGeom>
          <a:noFill/>
          <a:ln>
            <a:noFill/>
          </a:ln>
        </p:spPr>
      </p:pic>
      <p:pic>
        <p:nvPicPr>
          <p:cNvPr id="88" name="Google Shape;88;p14"/>
          <p:cNvPicPr preferRelativeResize="0"/>
          <p:nvPr/>
        </p:nvPicPr>
        <p:blipFill>
          <a:blip r:embed="rId4">
            <a:alphaModFix/>
          </a:blip>
          <a:stretch>
            <a:fillRect/>
          </a:stretch>
        </p:blipFill>
        <p:spPr>
          <a:xfrm>
            <a:off x="1459781" y="2750788"/>
            <a:ext cx="310869" cy="350425"/>
          </a:xfrm>
          <a:prstGeom prst="rect">
            <a:avLst/>
          </a:prstGeom>
          <a:noFill/>
          <a:ln>
            <a:noFill/>
          </a:ln>
        </p:spPr>
      </p:pic>
      <p:pic>
        <p:nvPicPr>
          <p:cNvPr id="89" name="Google Shape;89;p14"/>
          <p:cNvPicPr preferRelativeResize="0"/>
          <p:nvPr/>
        </p:nvPicPr>
        <p:blipFill>
          <a:blip r:embed="rId4">
            <a:alphaModFix/>
          </a:blip>
          <a:stretch>
            <a:fillRect/>
          </a:stretch>
        </p:blipFill>
        <p:spPr>
          <a:xfrm>
            <a:off x="1459781" y="3150763"/>
            <a:ext cx="310869" cy="350425"/>
          </a:xfrm>
          <a:prstGeom prst="rect">
            <a:avLst/>
          </a:prstGeom>
          <a:noFill/>
          <a:ln>
            <a:noFill/>
          </a:ln>
        </p:spPr>
      </p:pic>
      <p:pic>
        <p:nvPicPr>
          <p:cNvPr id="90" name="Google Shape;90;p14"/>
          <p:cNvPicPr preferRelativeResize="0"/>
          <p:nvPr/>
        </p:nvPicPr>
        <p:blipFill>
          <a:blip r:embed="rId4">
            <a:alphaModFix/>
          </a:blip>
          <a:stretch>
            <a:fillRect/>
          </a:stretch>
        </p:blipFill>
        <p:spPr>
          <a:xfrm>
            <a:off x="1459781" y="3550738"/>
            <a:ext cx="310869" cy="350425"/>
          </a:xfrm>
          <a:prstGeom prst="rect">
            <a:avLst/>
          </a:prstGeom>
          <a:noFill/>
          <a:ln>
            <a:noFill/>
          </a:ln>
        </p:spPr>
      </p:pic>
      <p:sp>
        <p:nvSpPr>
          <p:cNvPr id="91" name="Google Shape;91;p14"/>
          <p:cNvSpPr txBox="1"/>
          <p:nvPr/>
        </p:nvSpPr>
        <p:spPr>
          <a:xfrm>
            <a:off x="1702775" y="1440825"/>
            <a:ext cx="6419700" cy="2536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500"/>
              </a:spcBef>
              <a:spcAft>
                <a:spcPts val="0"/>
              </a:spcAft>
              <a:buNone/>
            </a:pPr>
            <a:r>
              <a:rPr b="1" lang="en-GB" sz="2100">
                <a:solidFill>
                  <a:schemeClr val="dk1"/>
                </a:solidFill>
                <a:latin typeface="Comic Sans MS"/>
                <a:ea typeface="Comic Sans MS"/>
                <a:cs typeface="Comic Sans MS"/>
                <a:sym typeface="Comic Sans MS"/>
              </a:rPr>
              <a:t>Today we will be covering the following </a:t>
            </a:r>
            <a:br>
              <a:rPr b="1" lang="en-GB" sz="2100">
                <a:solidFill>
                  <a:schemeClr val="dk1"/>
                </a:solidFill>
                <a:latin typeface="Comic Sans MS"/>
                <a:ea typeface="Comic Sans MS"/>
                <a:cs typeface="Comic Sans MS"/>
                <a:sym typeface="Comic Sans MS"/>
              </a:rPr>
            </a:br>
            <a:r>
              <a:rPr lang="en-GB" sz="2000">
                <a:solidFill>
                  <a:srgbClr val="404040"/>
                </a:solidFill>
              </a:rPr>
              <a:t>What is annotated bibliography? </a:t>
            </a:r>
            <a:endParaRPr sz="2000">
              <a:solidFill>
                <a:srgbClr val="404040"/>
              </a:solidFill>
            </a:endParaRPr>
          </a:p>
          <a:p>
            <a:pPr indent="0" lvl="0" marL="0" rtl="0" algn="l">
              <a:lnSpc>
                <a:spcPct val="115000"/>
              </a:lnSpc>
              <a:spcBef>
                <a:spcPts val="500"/>
              </a:spcBef>
              <a:spcAft>
                <a:spcPts val="0"/>
              </a:spcAft>
              <a:buNone/>
            </a:pPr>
            <a:r>
              <a:rPr lang="en-GB" sz="2000">
                <a:solidFill>
                  <a:srgbClr val="404040"/>
                </a:solidFill>
              </a:rPr>
              <a:t>The purpose of annotated bibliography </a:t>
            </a:r>
            <a:endParaRPr sz="2000">
              <a:solidFill>
                <a:srgbClr val="404040"/>
              </a:solidFill>
            </a:endParaRPr>
          </a:p>
          <a:p>
            <a:pPr indent="0" lvl="0" marL="0" rtl="0" algn="l">
              <a:lnSpc>
                <a:spcPct val="115000"/>
              </a:lnSpc>
              <a:spcBef>
                <a:spcPts val="500"/>
              </a:spcBef>
              <a:spcAft>
                <a:spcPts val="0"/>
              </a:spcAft>
              <a:buNone/>
            </a:pPr>
            <a:r>
              <a:rPr lang="en-GB" sz="2000">
                <a:solidFill>
                  <a:srgbClr val="404040"/>
                </a:solidFill>
              </a:rPr>
              <a:t>Questions to consider? </a:t>
            </a:r>
            <a:endParaRPr sz="2000">
              <a:solidFill>
                <a:srgbClr val="404040"/>
              </a:solidFill>
            </a:endParaRPr>
          </a:p>
          <a:p>
            <a:pPr indent="0" lvl="0" marL="0" rtl="0" algn="l">
              <a:lnSpc>
                <a:spcPct val="115000"/>
              </a:lnSpc>
              <a:spcBef>
                <a:spcPts val="500"/>
              </a:spcBef>
              <a:spcAft>
                <a:spcPts val="0"/>
              </a:spcAft>
              <a:buNone/>
            </a:pPr>
            <a:r>
              <a:rPr lang="en-GB" sz="2000">
                <a:solidFill>
                  <a:srgbClr val="404040"/>
                </a:solidFill>
              </a:rPr>
              <a:t>Contents of an annotated bibliography </a:t>
            </a:r>
            <a:endParaRPr sz="2000">
              <a:solidFill>
                <a:srgbClr val="404040"/>
              </a:solidFill>
            </a:endParaRPr>
          </a:p>
          <a:p>
            <a:pPr indent="0" lvl="0" marL="0" rtl="0" algn="l">
              <a:lnSpc>
                <a:spcPct val="115000"/>
              </a:lnSpc>
              <a:spcBef>
                <a:spcPts val="500"/>
              </a:spcBef>
              <a:spcAft>
                <a:spcPts val="0"/>
              </a:spcAft>
              <a:buNone/>
            </a:pPr>
            <a:r>
              <a:rPr lang="en-GB" sz="2000">
                <a:solidFill>
                  <a:srgbClr val="404040"/>
                </a:solidFill>
              </a:rPr>
              <a:t>How to write an annotated bibliography?</a:t>
            </a:r>
            <a:endParaRPr sz="2100">
              <a:solidFill>
                <a:schemeClr val="dk1"/>
              </a:solidFill>
              <a:latin typeface="Comic Sans MS"/>
              <a:ea typeface="Comic Sans MS"/>
              <a:cs typeface="Comic Sans MS"/>
              <a:sym typeface="Comic Sans MS"/>
            </a:endParaRPr>
          </a:p>
        </p:txBody>
      </p:sp>
      <p:pic>
        <p:nvPicPr>
          <p:cNvPr id="92" name="Google Shape;92;p14"/>
          <p:cNvPicPr preferRelativeResize="0"/>
          <p:nvPr/>
        </p:nvPicPr>
        <p:blipFill>
          <a:blip r:embed="rId4">
            <a:alphaModFix/>
          </a:blip>
          <a:stretch>
            <a:fillRect/>
          </a:stretch>
        </p:blipFill>
        <p:spPr>
          <a:xfrm>
            <a:off x="1459781" y="1882288"/>
            <a:ext cx="310869" cy="3504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6" name="Shape 96"/>
        <p:cNvGrpSpPr/>
        <p:nvPr/>
      </p:nvGrpSpPr>
      <p:grpSpPr>
        <a:xfrm>
          <a:off x="0" y="0"/>
          <a:ext cx="0" cy="0"/>
          <a:chOff x="0" y="0"/>
          <a:chExt cx="0" cy="0"/>
        </a:xfrm>
      </p:grpSpPr>
      <p:sp>
        <p:nvSpPr>
          <p:cNvPr id="97" name="Google Shape;97;p15"/>
          <p:cNvSpPr txBox="1"/>
          <p:nvPr/>
        </p:nvSpPr>
        <p:spPr>
          <a:xfrm>
            <a:off x="184000" y="111200"/>
            <a:ext cx="8779800" cy="48783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98" name="Google Shape;98;p15"/>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5"/>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5"/>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5"/>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2" name="Google Shape;102;p15"/>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103" name="Google Shape;103;p15"/>
          <p:cNvSpPr txBox="1"/>
          <p:nvPr/>
        </p:nvSpPr>
        <p:spPr>
          <a:xfrm>
            <a:off x="948775" y="728575"/>
            <a:ext cx="67857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What Is An Annotated Bibliography: </a:t>
            </a:r>
            <a:endParaRPr b="1" sz="1100">
              <a:solidFill>
                <a:srgbClr val="BC1D2C"/>
              </a:solidFill>
              <a:latin typeface="Comic Sans MS"/>
              <a:ea typeface="Comic Sans MS"/>
              <a:cs typeface="Comic Sans MS"/>
              <a:sym typeface="Comic Sans MS"/>
            </a:endParaRPr>
          </a:p>
        </p:txBody>
      </p:sp>
      <p:sp>
        <p:nvSpPr>
          <p:cNvPr id="104" name="Google Shape;104;p15"/>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5"/>
          <p:cNvSpPr txBox="1"/>
          <p:nvPr/>
        </p:nvSpPr>
        <p:spPr>
          <a:xfrm>
            <a:off x="1274100" y="1297975"/>
            <a:ext cx="6595800" cy="2886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800"/>
              </a:spcBef>
              <a:spcAft>
                <a:spcPts val="0"/>
              </a:spcAft>
              <a:buClr>
                <a:schemeClr val="dk1"/>
              </a:buClr>
              <a:buSzPts val="1100"/>
              <a:buFont typeface="Arial"/>
              <a:buNone/>
            </a:pPr>
            <a:r>
              <a:rPr lang="en-GB" sz="1500">
                <a:solidFill>
                  <a:srgbClr val="404040"/>
                </a:solidFill>
                <a:latin typeface="Comic Sans MS"/>
                <a:ea typeface="Comic Sans MS"/>
                <a:cs typeface="Comic Sans MS"/>
                <a:sym typeface="Comic Sans MS"/>
              </a:rPr>
              <a:t>Annotated bibliography is summarizing you citations in order to make it easier for your readers to understand the relevance of your sources</a:t>
            </a:r>
            <a:endParaRPr sz="1500">
              <a:solidFill>
                <a:srgbClr val="404040"/>
              </a:solidFill>
              <a:latin typeface="Comic Sans MS"/>
              <a:ea typeface="Comic Sans MS"/>
              <a:cs typeface="Comic Sans MS"/>
              <a:sym typeface="Comic Sans MS"/>
            </a:endParaRPr>
          </a:p>
          <a:p>
            <a:pPr indent="0" lvl="0" marL="0" rtl="0" algn="l">
              <a:lnSpc>
                <a:spcPct val="115000"/>
              </a:lnSpc>
              <a:spcBef>
                <a:spcPts val="800"/>
              </a:spcBef>
              <a:spcAft>
                <a:spcPts val="0"/>
              </a:spcAft>
              <a:buClr>
                <a:schemeClr val="dk1"/>
              </a:buClr>
              <a:buSzPts val="1100"/>
              <a:buFont typeface="Arial"/>
              <a:buNone/>
            </a:pPr>
            <a:r>
              <a:t/>
            </a:r>
            <a:endParaRPr sz="1500">
              <a:solidFill>
                <a:srgbClr val="404040"/>
              </a:solidFill>
              <a:latin typeface="Comic Sans MS"/>
              <a:ea typeface="Comic Sans MS"/>
              <a:cs typeface="Comic Sans MS"/>
              <a:sym typeface="Comic Sans MS"/>
            </a:endParaRPr>
          </a:p>
          <a:p>
            <a:pPr indent="0" lvl="0" marL="0" rtl="0" algn="l">
              <a:lnSpc>
                <a:spcPct val="115000"/>
              </a:lnSpc>
              <a:spcBef>
                <a:spcPts val="800"/>
              </a:spcBef>
              <a:spcAft>
                <a:spcPts val="0"/>
              </a:spcAft>
              <a:buClr>
                <a:schemeClr val="dk1"/>
              </a:buClr>
              <a:buSzPts val="1100"/>
              <a:buFont typeface="Arial"/>
              <a:buNone/>
            </a:pPr>
            <a:r>
              <a:rPr lang="en-GB" sz="1500">
                <a:solidFill>
                  <a:srgbClr val="404040"/>
                </a:solidFill>
                <a:latin typeface="Comic Sans MS"/>
                <a:ea typeface="Comic Sans MS"/>
                <a:cs typeface="Comic Sans MS"/>
                <a:sym typeface="Comic Sans MS"/>
              </a:rPr>
              <a:t>This is when you mention a citation and then briefly describe the study, give information about the author, mention the year and state what the study is about.</a:t>
            </a:r>
            <a:r>
              <a:rPr lang="en-GB" sz="2100">
                <a:solidFill>
                  <a:srgbClr val="404040"/>
                </a:solidFill>
                <a:latin typeface="Comic Sans MS"/>
                <a:ea typeface="Comic Sans MS"/>
                <a:cs typeface="Comic Sans MS"/>
                <a:sym typeface="Comic Sans MS"/>
              </a:rPr>
              <a:t> </a:t>
            </a:r>
            <a:endParaRPr sz="1100">
              <a:solidFill>
                <a:srgbClr val="0E101A"/>
              </a:solidFill>
            </a:endParaRPr>
          </a:p>
          <a:p>
            <a:pPr indent="0" lvl="0" marL="0" rtl="0" algn="l">
              <a:lnSpc>
                <a:spcPct val="115000"/>
              </a:lnSpc>
              <a:spcBef>
                <a:spcPts val="800"/>
              </a:spcBef>
              <a:spcAft>
                <a:spcPts val="0"/>
              </a:spcAft>
              <a:buClr>
                <a:schemeClr val="dk1"/>
              </a:buClr>
              <a:buSzPts val="1100"/>
              <a:buFont typeface="Arial"/>
              <a:buNone/>
            </a:pPr>
            <a:r>
              <a:t/>
            </a:r>
            <a:endParaRPr sz="2100">
              <a:solidFill>
                <a:srgbClr val="404040"/>
              </a:solidFill>
              <a:latin typeface="Comic Sans MS"/>
              <a:ea typeface="Comic Sans MS"/>
              <a:cs typeface="Comic Sans MS"/>
              <a:sym typeface="Comic Sans MS"/>
            </a:endParaRPr>
          </a:p>
          <a:p>
            <a:pPr indent="0" lvl="0" marL="0" rtl="0" algn="l">
              <a:spcBef>
                <a:spcPts val="0"/>
              </a:spcBef>
              <a:spcAft>
                <a:spcPts val="0"/>
              </a:spcAft>
              <a:buNone/>
            </a:pPr>
            <a:r>
              <a:t/>
            </a:r>
            <a:endParaRPr sz="2100">
              <a:solidFill>
                <a:schemeClr val="dk1"/>
              </a:solidFill>
              <a:latin typeface="Comic Sans MS"/>
              <a:ea typeface="Comic Sans MS"/>
              <a:cs typeface="Comic Sans MS"/>
              <a:sym typeface="Comic Sans MS"/>
            </a:endParaRPr>
          </a:p>
        </p:txBody>
      </p:sp>
      <p:pic>
        <p:nvPicPr>
          <p:cNvPr id="106" name="Google Shape;106;p15"/>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107" name="Google Shape;107;p15"/>
          <p:cNvPicPr preferRelativeResize="0"/>
          <p:nvPr/>
        </p:nvPicPr>
        <p:blipFill>
          <a:blip r:embed="rId5">
            <a:alphaModFix/>
          </a:blip>
          <a:stretch>
            <a:fillRect/>
          </a:stretch>
        </p:blipFill>
        <p:spPr>
          <a:xfrm>
            <a:off x="887075" y="1342841"/>
            <a:ext cx="422025" cy="475682"/>
          </a:xfrm>
          <a:prstGeom prst="rect">
            <a:avLst/>
          </a:prstGeom>
          <a:noFill/>
          <a:ln>
            <a:noFill/>
          </a:ln>
        </p:spPr>
      </p:pic>
      <p:pic>
        <p:nvPicPr>
          <p:cNvPr id="108" name="Google Shape;108;p15"/>
          <p:cNvPicPr preferRelativeResize="0"/>
          <p:nvPr/>
        </p:nvPicPr>
        <p:blipFill>
          <a:blip r:embed="rId5">
            <a:alphaModFix/>
          </a:blip>
          <a:stretch>
            <a:fillRect/>
          </a:stretch>
        </p:blipFill>
        <p:spPr>
          <a:xfrm>
            <a:off x="872575" y="2256653"/>
            <a:ext cx="422025" cy="47568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2" name="Shape 112"/>
        <p:cNvGrpSpPr/>
        <p:nvPr/>
      </p:nvGrpSpPr>
      <p:grpSpPr>
        <a:xfrm>
          <a:off x="0" y="0"/>
          <a:ext cx="0" cy="0"/>
          <a:chOff x="0" y="0"/>
          <a:chExt cx="0" cy="0"/>
        </a:xfrm>
      </p:grpSpPr>
      <p:sp>
        <p:nvSpPr>
          <p:cNvPr id="113" name="Google Shape;113;p16"/>
          <p:cNvSpPr txBox="1"/>
          <p:nvPr/>
        </p:nvSpPr>
        <p:spPr>
          <a:xfrm>
            <a:off x="184000" y="111200"/>
            <a:ext cx="8779800" cy="48783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14" name="Google Shape;114;p16"/>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6"/>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6"/>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6"/>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8" name="Google Shape;118;p16"/>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119" name="Google Shape;119;p16"/>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6"/>
          <p:cNvSpPr txBox="1"/>
          <p:nvPr/>
        </p:nvSpPr>
        <p:spPr>
          <a:xfrm>
            <a:off x="1523950" y="1377450"/>
            <a:ext cx="6864900" cy="1474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500"/>
              </a:spcBef>
              <a:spcAft>
                <a:spcPts val="0"/>
              </a:spcAft>
              <a:buClr>
                <a:schemeClr val="dk1"/>
              </a:buClr>
              <a:buSzPts val="1100"/>
              <a:buFont typeface="Arial"/>
              <a:buNone/>
            </a:pPr>
            <a:r>
              <a:rPr lang="en-GB" sz="2100">
                <a:solidFill>
                  <a:schemeClr val="dk1"/>
                </a:solidFill>
                <a:latin typeface="Comic Sans MS"/>
                <a:ea typeface="Comic Sans MS"/>
                <a:cs typeface="Comic Sans MS"/>
                <a:sym typeface="Comic Sans MS"/>
              </a:rPr>
              <a:t> </a:t>
            </a:r>
            <a:endParaRPr sz="21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Clr>
                <a:schemeClr val="dk1"/>
              </a:buClr>
              <a:buSzPts val="1100"/>
              <a:buFont typeface="Arial"/>
              <a:buNone/>
            </a:pPr>
            <a:r>
              <a:t/>
            </a:r>
            <a:endParaRPr sz="21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100">
              <a:solidFill>
                <a:schemeClr val="dk1"/>
              </a:solidFill>
              <a:latin typeface="Comic Sans MS"/>
              <a:ea typeface="Comic Sans MS"/>
              <a:cs typeface="Comic Sans MS"/>
              <a:sym typeface="Comic Sans MS"/>
            </a:endParaRPr>
          </a:p>
          <a:p>
            <a:pPr indent="0" lvl="0" marL="0" rtl="0" algn="l">
              <a:spcBef>
                <a:spcPts val="0"/>
              </a:spcBef>
              <a:spcAft>
                <a:spcPts val="0"/>
              </a:spcAft>
              <a:buNone/>
            </a:pPr>
            <a:r>
              <a:t/>
            </a:r>
            <a:endParaRPr sz="300">
              <a:solidFill>
                <a:schemeClr val="dk1"/>
              </a:solidFill>
              <a:latin typeface="Comic Sans MS"/>
              <a:ea typeface="Comic Sans MS"/>
              <a:cs typeface="Comic Sans MS"/>
              <a:sym typeface="Comic Sans MS"/>
            </a:endParaRPr>
          </a:p>
        </p:txBody>
      </p:sp>
      <p:pic>
        <p:nvPicPr>
          <p:cNvPr id="121" name="Google Shape;121;p16"/>
          <p:cNvPicPr preferRelativeResize="0"/>
          <p:nvPr/>
        </p:nvPicPr>
        <p:blipFill>
          <a:blip r:embed="rId4">
            <a:alphaModFix/>
          </a:blip>
          <a:stretch>
            <a:fillRect/>
          </a:stretch>
        </p:blipFill>
        <p:spPr>
          <a:xfrm>
            <a:off x="6993975" y="4178101"/>
            <a:ext cx="2073825" cy="643599"/>
          </a:xfrm>
          <a:prstGeom prst="rect">
            <a:avLst/>
          </a:prstGeom>
          <a:noFill/>
          <a:ln>
            <a:noFill/>
          </a:ln>
        </p:spPr>
      </p:pic>
      <p:sp>
        <p:nvSpPr>
          <p:cNvPr id="122" name="Google Shape;122;p16"/>
          <p:cNvSpPr txBox="1"/>
          <p:nvPr/>
        </p:nvSpPr>
        <p:spPr>
          <a:xfrm>
            <a:off x="948775" y="728575"/>
            <a:ext cx="67857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Purpose Of An Annotated Bibliography</a:t>
            </a:r>
            <a:r>
              <a:rPr b="1" lang="en-GB" sz="2500" u="sng">
                <a:solidFill>
                  <a:srgbClr val="BC1D2C"/>
                </a:solidFill>
                <a:latin typeface="Comic Sans MS"/>
                <a:ea typeface="Comic Sans MS"/>
                <a:cs typeface="Comic Sans MS"/>
                <a:sym typeface="Comic Sans MS"/>
              </a:rPr>
              <a:t>: </a:t>
            </a:r>
            <a:endParaRPr b="1" sz="1100">
              <a:solidFill>
                <a:srgbClr val="BC1D2C"/>
              </a:solidFill>
              <a:latin typeface="Comic Sans MS"/>
              <a:ea typeface="Comic Sans MS"/>
              <a:cs typeface="Comic Sans MS"/>
              <a:sym typeface="Comic Sans MS"/>
            </a:endParaRPr>
          </a:p>
        </p:txBody>
      </p:sp>
      <p:pic>
        <p:nvPicPr>
          <p:cNvPr id="123" name="Google Shape;123;p16"/>
          <p:cNvPicPr preferRelativeResize="0"/>
          <p:nvPr/>
        </p:nvPicPr>
        <p:blipFill>
          <a:blip r:embed="rId5">
            <a:alphaModFix/>
          </a:blip>
          <a:stretch>
            <a:fillRect/>
          </a:stretch>
        </p:blipFill>
        <p:spPr>
          <a:xfrm>
            <a:off x="2321318" y="1639051"/>
            <a:ext cx="4040608" cy="20310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7" name="Shape 127"/>
        <p:cNvGrpSpPr/>
        <p:nvPr/>
      </p:nvGrpSpPr>
      <p:grpSpPr>
        <a:xfrm>
          <a:off x="0" y="0"/>
          <a:ext cx="0" cy="0"/>
          <a:chOff x="0" y="0"/>
          <a:chExt cx="0" cy="0"/>
        </a:xfrm>
      </p:grpSpPr>
      <p:sp>
        <p:nvSpPr>
          <p:cNvPr id="128" name="Google Shape;128;p17"/>
          <p:cNvSpPr txBox="1"/>
          <p:nvPr/>
        </p:nvSpPr>
        <p:spPr>
          <a:xfrm>
            <a:off x="184000" y="111200"/>
            <a:ext cx="87798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29" name="Google Shape;129;p17"/>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7"/>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7"/>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7"/>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33" name="Google Shape;133;p17"/>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134" name="Google Shape;134;p17"/>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7"/>
          <p:cNvSpPr txBox="1"/>
          <p:nvPr/>
        </p:nvSpPr>
        <p:spPr>
          <a:xfrm>
            <a:off x="887075" y="1377450"/>
            <a:ext cx="7533000" cy="1810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500"/>
              </a:spcBef>
              <a:spcAft>
                <a:spcPts val="0"/>
              </a:spcAft>
              <a:buClr>
                <a:schemeClr val="dk1"/>
              </a:buClr>
              <a:buSzPts val="1100"/>
              <a:buFont typeface="Arial"/>
              <a:buNone/>
            </a:pPr>
            <a:br>
              <a:rPr lang="en-GB" sz="2100">
                <a:solidFill>
                  <a:schemeClr val="dk1"/>
                </a:solidFill>
                <a:latin typeface="Comic Sans MS"/>
                <a:ea typeface="Comic Sans MS"/>
                <a:cs typeface="Comic Sans MS"/>
                <a:sym typeface="Comic Sans MS"/>
              </a:rPr>
            </a:br>
            <a:endParaRPr sz="1900">
              <a:solidFill>
                <a:srgbClr val="404040"/>
              </a:solidFill>
            </a:endParaRPr>
          </a:p>
          <a:p>
            <a:pPr indent="0" lvl="0" marL="0" rtl="0" algn="l">
              <a:lnSpc>
                <a:spcPct val="115000"/>
              </a:lnSpc>
              <a:spcBef>
                <a:spcPts val="500"/>
              </a:spcBef>
              <a:spcAft>
                <a:spcPts val="0"/>
              </a:spcAft>
              <a:buClr>
                <a:schemeClr val="dk1"/>
              </a:buClr>
              <a:buSzPts val="1100"/>
              <a:buFont typeface="Arial"/>
              <a:buNone/>
            </a:pPr>
            <a:r>
              <a:t/>
            </a:r>
            <a:endParaRPr sz="21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100">
              <a:solidFill>
                <a:schemeClr val="dk1"/>
              </a:solidFill>
              <a:latin typeface="Comic Sans MS"/>
              <a:ea typeface="Comic Sans MS"/>
              <a:cs typeface="Comic Sans MS"/>
              <a:sym typeface="Comic Sans MS"/>
            </a:endParaRPr>
          </a:p>
          <a:p>
            <a:pPr indent="0" lvl="0" marL="0" rtl="0" algn="l">
              <a:spcBef>
                <a:spcPts val="0"/>
              </a:spcBef>
              <a:spcAft>
                <a:spcPts val="0"/>
              </a:spcAft>
              <a:buNone/>
            </a:pPr>
            <a:r>
              <a:t/>
            </a:r>
            <a:endParaRPr sz="300">
              <a:solidFill>
                <a:schemeClr val="dk1"/>
              </a:solidFill>
              <a:latin typeface="Comic Sans MS"/>
              <a:ea typeface="Comic Sans MS"/>
              <a:cs typeface="Comic Sans MS"/>
              <a:sym typeface="Comic Sans MS"/>
            </a:endParaRPr>
          </a:p>
        </p:txBody>
      </p:sp>
      <p:pic>
        <p:nvPicPr>
          <p:cNvPr id="136" name="Google Shape;136;p17"/>
          <p:cNvPicPr preferRelativeResize="0"/>
          <p:nvPr/>
        </p:nvPicPr>
        <p:blipFill>
          <a:blip r:embed="rId4">
            <a:alphaModFix/>
          </a:blip>
          <a:stretch>
            <a:fillRect/>
          </a:stretch>
        </p:blipFill>
        <p:spPr>
          <a:xfrm>
            <a:off x="6993975" y="4178101"/>
            <a:ext cx="2073825" cy="643599"/>
          </a:xfrm>
          <a:prstGeom prst="rect">
            <a:avLst/>
          </a:prstGeom>
          <a:noFill/>
          <a:ln>
            <a:noFill/>
          </a:ln>
        </p:spPr>
      </p:pic>
      <p:sp>
        <p:nvSpPr>
          <p:cNvPr id="137" name="Google Shape;137;p17"/>
          <p:cNvSpPr txBox="1"/>
          <p:nvPr/>
        </p:nvSpPr>
        <p:spPr>
          <a:xfrm>
            <a:off x="948775" y="728575"/>
            <a:ext cx="67857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Questions To Consider: </a:t>
            </a:r>
            <a:endParaRPr b="1" sz="1100">
              <a:solidFill>
                <a:srgbClr val="BC1D2C"/>
              </a:solidFill>
              <a:latin typeface="Comic Sans MS"/>
              <a:ea typeface="Comic Sans MS"/>
              <a:cs typeface="Comic Sans MS"/>
              <a:sym typeface="Comic Sans MS"/>
            </a:endParaRPr>
          </a:p>
        </p:txBody>
      </p:sp>
      <p:pic>
        <p:nvPicPr>
          <p:cNvPr id="138" name="Google Shape;138;p17"/>
          <p:cNvPicPr preferRelativeResize="0"/>
          <p:nvPr/>
        </p:nvPicPr>
        <p:blipFill>
          <a:blip r:embed="rId5">
            <a:alphaModFix/>
          </a:blip>
          <a:stretch>
            <a:fillRect/>
          </a:stretch>
        </p:blipFill>
        <p:spPr>
          <a:xfrm>
            <a:off x="1888375" y="1684925"/>
            <a:ext cx="5001436" cy="21861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2" name="Shape 142"/>
        <p:cNvGrpSpPr/>
        <p:nvPr/>
      </p:nvGrpSpPr>
      <p:grpSpPr>
        <a:xfrm>
          <a:off x="0" y="0"/>
          <a:ext cx="0" cy="0"/>
          <a:chOff x="0" y="0"/>
          <a:chExt cx="0" cy="0"/>
        </a:xfrm>
      </p:grpSpPr>
      <p:sp>
        <p:nvSpPr>
          <p:cNvPr id="143" name="Google Shape;143;p18"/>
          <p:cNvSpPr txBox="1"/>
          <p:nvPr/>
        </p:nvSpPr>
        <p:spPr>
          <a:xfrm>
            <a:off x="184000" y="111200"/>
            <a:ext cx="87798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44" name="Google Shape;144;p18"/>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8"/>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8"/>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8"/>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48" name="Google Shape;148;p18"/>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149" name="Google Shape;149;p18"/>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8"/>
          <p:cNvSpPr txBox="1"/>
          <p:nvPr/>
        </p:nvSpPr>
        <p:spPr>
          <a:xfrm>
            <a:off x="1555250" y="1377450"/>
            <a:ext cx="6864900" cy="3427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0"/>
              </a:spcAft>
              <a:buClr>
                <a:schemeClr val="dk1"/>
              </a:buClr>
              <a:buSzPts val="1100"/>
              <a:buFont typeface="Arial"/>
              <a:buNone/>
            </a:pPr>
            <a:r>
              <a:rPr lang="en-GB">
                <a:solidFill>
                  <a:schemeClr val="dk1"/>
                </a:solidFill>
                <a:latin typeface="Comic Sans MS"/>
                <a:ea typeface="Comic Sans MS"/>
                <a:cs typeface="Comic Sans MS"/>
                <a:sym typeface="Comic Sans MS"/>
              </a:rPr>
              <a:t>Annotated bibliography should include the following content:</a:t>
            </a:r>
            <a:endParaRPr>
              <a:solidFill>
                <a:schemeClr val="dk1"/>
              </a:solidFill>
              <a:latin typeface="Comic Sans MS"/>
              <a:ea typeface="Comic Sans MS"/>
              <a:cs typeface="Comic Sans MS"/>
              <a:sym typeface="Comic Sans MS"/>
            </a:endParaRPr>
          </a:p>
          <a:p>
            <a:pPr indent="0" lvl="0" marL="0" rtl="0" algn="l">
              <a:lnSpc>
                <a:spcPct val="115000"/>
              </a:lnSpc>
              <a:spcBef>
                <a:spcPts val="1200"/>
              </a:spcBef>
              <a:spcAft>
                <a:spcPts val="0"/>
              </a:spcAft>
              <a:buClr>
                <a:schemeClr val="dk1"/>
              </a:buClr>
              <a:buSzPts val="1100"/>
              <a:buFont typeface="Arial"/>
              <a:buNone/>
            </a:pPr>
            <a:r>
              <a:rPr lang="en-GB" sz="1100">
                <a:solidFill>
                  <a:srgbClr val="404040"/>
                </a:solidFill>
                <a:latin typeface="Comic Sans MS"/>
                <a:ea typeface="Comic Sans MS"/>
                <a:cs typeface="Comic Sans MS"/>
                <a:sym typeface="Comic Sans MS"/>
              </a:rPr>
              <a:t>Proper citation.</a:t>
            </a:r>
            <a:endParaRPr sz="1100">
              <a:solidFill>
                <a:srgbClr val="404040"/>
              </a:solidFill>
              <a:latin typeface="Comic Sans MS"/>
              <a:ea typeface="Comic Sans MS"/>
              <a:cs typeface="Comic Sans MS"/>
              <a:sym typeface="Comic Sans MS"/>
            </a:endParaRPr>
          </a:p>
          <a:p>
            <a:pPr indent="0" lvl="0" marL="0" rtl="0" algn="l">
              <a:lnSpc>
                <a:spcPct val="115000"/>
              </a:lnSpc>
              <a:spcBef>
                <a:spcPts val="1200"/>
              </a:spcBef>
              <a:spcAft>
                <a:spcPts val="0"/>
              </a:spcAft>
              <a:buClr>
                <a:schemeClr val="dk1"/>
              </a:buClr>
              <a:buSzPts val="1100"/>
              <a:buFont typeface="Arial"/>
              <a:buNone/>
            </a:pPr>
            <a:r>
              <a:rPr lang="en-GB" sz="1100">
                <a:solidFill>
                  <a:srgbClr val="404040"/>
                </a:solidFill>
                <a:latin typeface="Comic Sans MS"/>
                <a:ea typeface="Comic Sans MS"/>
                <a:cs typeface="Comic Sans MS"/>
                <a:sym typeface="Comic Sans MS"/>
              </a:rPr>
              <a:t>Background of the authors.</a:t>
            </a:r>
            <a:endParaRPr sz="1100">
              <a:solidFill>
                <a:srgbClr val="404040"/>
              </a:solidFill>
              <a:latin typeface="Comic Sans MS"/>
              <a:ea typeface="Comic Sans MS"/>
              <a:cs typeface="Comic Sans MS"/>
              <a:sym typeface="Comic Sans MS"/>
            </a:endParaRPr>
          </a:p>
          <a:p>
            <a:pPr indent="0" lvl="0" marL="0" rtl="0" algn="l">
              <a:lnSpc>
                <a:spcPct val="115000"/>
              </a:lnSpc>
              <a:spcBef>
                <a:spcPts val="1200"/>
              </a:spcBef>
              <a:spcAft>
                <a:spcPts val="0"/>
              </a:spcAft>
              <a:buClr>
                <a:schemeClr val="dk1"/>
              </a:buClr>
              <a:buSzPts val="1100"/>
              <a:buFont typeface="Arial"/>
              <a:buNone/>
            </a:pPr>
            <a:r>
              <a:rPr lang="en-GB" sz="1100">
                <a:solidFill>
                  <a:srgbClr val="404040"/>
                </a:solidFill>
                <a:latin typeface="Comic Sans MS"/>
                <a:ea typeface="Comic Sans MS"/>
                <a:cs typeface="Comic Sans MS"/>
                <a:sym typeface="Comic Sans MS"/>
              </a:rPr>
              <a:t>Outline the main argument, audience and scope of the text.</a:t>
            </a:r>
            <a:endParaRPr sz="1100">
              <a:solidFill>
                <a:srgbClr val="404040"/>
              </a:solidFill>
              <a:latin typeface="Comic Sans MS"/>
              <a:ea typeface="Comic Sans MS"/>
              <a:cs typeface="Comic Sans MS"/>
              <a:sym typeface="Comic Sans MS"/>
            </a:endParaRPr>
          </a:p>
          <a:p>
            <a:pPr indent="0" lvl="0" marL="0" rtl="0" algn="l">
              <a:lnSpc>
                <a:spcPct val="115000"/>
              </a:lnSpc>
              <a:spcBef>
                <a:spcPts val="1200"/>
              </a:spcBef>
              <a:spcAft>
                <a:spcPts val="0"/>
              </a:spcAft>
              <a:buClr>
                <a:schemeClr val="dk1"/>
              </a:buClr>
              <a:buSzPts val="1100"/>
              <a:buFont typeface="Arial"/>
              <a:buNone/>
            </a:pPr>
            <a:r>
              <a:rPr lang="en-GB" sz="1100">
                <a:solidFill>
                  <a:srgbClr val="404040"/>
                </a:solidFill>
                <a:latin typeface="Comic Sans MS"/>
                <a:ea typeface="Comic Sans MS"/>
                <a:cs typeface="Comic Sans MS"/>
                <a:sym typeface="Comic Sans MS"/>
              </a:rPr>
              <a:t>Summarize the main argument.</a:t>
            </a:r>
            <a:endParaRPr sz="1100">
              <a:solidFill>
                <a:srgbClr val="404040"/>
              </a:solidFill>
              <a:latin typeface="Comic Sans MS"/>
              <a:ea typeface="Comic Sans MS"/>
              <a:cs typeface="Comic Sans MS"/>
              <a:sym typeface="Comic Sans MS"/>
            </a:endParaRPr>
          </a:p>
          <a:p>
            <a:pPr indent="0" lvl="0" marL="0" rtl="0" algn="l">
              <a:lnSpc>
                <a:spcPct val="115000"/>
              </a:lnSpc>
              <a:spcBef>
                <a:spcPts val="1200"/>
              </a:spcBef>
              <a:spcAft>
                <a:spcPts val="0"/>
              </a:spcAft>
              <a:buClr>
                <a:schemeClr val="dk1"/>
              </a:buClr>
              <a:buSzPts val="1100"/>
              <a:buFont typeface="Arial"/>
              <a:buNone/>
            </a:pPr>
            <a:r>
              <a:rPr lang="en-GB" sz="1100">
                <a:solidFill>
                  <a:srgbClr val="404040"/>
                </a:solidFill>
                <a:latin typeface="Comic Sans MS"/>
                <a:ea typeface="Comic Sans MS"/>
                <a:cs typeface="Comic Sans MS"/>
                <a:sym typeface="Comic Sans MS"/>
              </a:rPr>
              <a:t>Clarify the methodology of the research.</a:t>
            </a:r>
            <a:endParaRPr sz="1100">
              <a:solidFill>
                <a:srgbClr val="404040"/>
              </a:solidFill>
              <a:latin typeface="Comic Sans MS"/>
              <a:ea typeface="Comic Sans MS"/>
              <a:cs typeface="Comic Sans MS"/>
              <a:sym typeface="Comic Sans MS"/>
            </a:endParaRPr>
          </a:p>
          <a:p>
            <a:pPr indent="0" lvl="0" marL="0" rtl="0" algn="l">
              <a:lnSpc>
                <a:spcPct val="115000"/>
              </a:lnSpc>
              <a:spcBef>
                <a:spcPts val="1200"/>
              </a:spcBef>
              <a:spcAft>
                <a:spcPts val="0"/>
              </a:spcAft>
              <a:buClr>
                <a:schemeClr val="dk1"/>
              </a:buClr>
              <a:buSzPts val="1100"/>
              <a:buFont typeface="Arial"/>
              <a:buNone/>
            </a:pPr>
            <a:r>
              <a:rPr lang="en-GB" sz="1100">
                <a:solidFill>
                  <a:srgbClr val="404040"/>
                </a:solidFill>
                <a:latin typeface="Comic Sans MS"/>
                <a:ea typeface="Comic Sans MS"/>
                <a:cs typeface="Comic Sans MS"/>
                <a:sym typeface="Comic Sans MS"/>
              </a:rPr>
              <a:t>Conclude what has been presented in the research.</a:t>
            </a:r>
            <a:endParaRPr sz="1100">
              <a:solidFill>
                <a:srgbClr val="404040"/>
              </a:solidFill>
              <a:latin typeface="Comic Sans MS"/>
              <a:ea typeface="Comic Sans MS"/>
              <a:cs typeface="Comic Sans MS"/>
              <a:sym typeface="Comic Sans MS"/>
            </a:endParaRPr>
          </a:p>
          <a:p>
            <a:pPr indent="0" lvl="0" marL="0" rtl="0" algn="l">
              <a:lnSpc>
                <a:spcPct val="115000"/>
              </a:lnSpc>
              <a:spcBef>
                <a:spcPts val="1200"/>
              </a:spcBef>
              <a:spcAft>
                <a:spcPts val="0"/>
              </a:spcAft>
              <a:buClr>
                <a:schemeClr val="dk1"/>
              </a:buClr>
              <a:buSzPts val="1100"/>
              <a:buFont typeface="Arial"/>
              <a:buNone/>
            </a:pPr>
            <a:r>
              <a:rPr lang="en-GB" sz="700">
                <a:solidFill>
                  <a:srgbClr val="404040"/>
                </a:solidFill>
                <a:latin typeface="Comic Sans MS"/>
                <a:ea typeface="Comic Sans MS"/>
                <a:cs typeface="Comic Sans MS"/>
                <a:sym typeface="Comic Sans MS"/>
              </a:rPr>
              <a:t> </a:t>
            </a:r>
            <a:r>
              <a:rPr lang="en-GB" sz="1100">
                <a:solidFill>
                  <a:srgbClr val="404040"/>
                </a:solidFill>
                <a:latin typeface="Comic Sans MS"/>
                <a:ea typeface="Comic Sans MS"/>
                <a:cs typeface="Comic Sans MS"/>
                <a:sym typeface="Comic Sans MS"/>
              </a:rPr>
              <a:t>Discuss how the citation is relevant for your work. </a:t>
            </a:r>
            <a:endParaRPr sz="1100">
              <a:solidFill>
                <a:srgbClr val="404040"/>
              </a:solidFill>
              <a:latin typeface="Comic Sans MS"/>
              <a:ea typeface="Comic Sans MS"/>
              <a:cs typeface="Comic Sans MS"/>
              <a:sym typeface="Comic Sans MS"/>
            </a:endParaRPr>
          </a:p>
          <a:p>
            <a:pPr indent="0" lvl="0" marL="0" rtl="0" algn="l">
              <a:lnSpc>
                <a:spcPct val="115000"/>
              </a:lnSpc>
              <a:spcBef>
                <a:spcPts val="1200"/>
              </a:spcBef>
              <a:spcAft>
                <a:spcPts val="0"/>
              </a:spcAft>
              <a:buClr>
                <a:schemeClr val="dk1"/>
              </a:buClr>
              <a:buSzPts val="1100"/>
              <a:buFont typeface="Arial"/>
              <a:buNone/>
            </a:pPr>
            <a:r>
              <a:t/>
            </a:r>
            <a:endParaRPr b="1" i="1" sz="2000">
              <a:solidFill>
                <a:srgbClr val="404040"/>
              </a:solidFill>
              <a:latin typeface="Comic Sans MS"/>
              <a:ea typeface="Comic Sans MS"/>
              <a:cs typeface="Comic Sans MS"/>
              <a:sym typeface="Comic Sans MS"/>
            </a:endParaRPr>
          </a:p>
          <a:p>
            <a:pPr indent="0" lvl="0" marL="0" rtl="0" algn="l">
              <a:spcBef>
                <a:spcPts val="0"/>
              </a:spcBef>
              <a:spcAft>
                <a:spcPts val="0"/>
              </a:spcAft>
              <a:buNone/>
            </a:pPr>
            <a:r>
              <a:t/>
            </a:r>
            <a:endParaRPr sz="300">
              <a:solidFill>
                <a:schemeClr val="dk1"/>
              </a:solidFill>
              <a:latin typeface="Comic Sans MS"/>
              <a:ea typeface="Comic Sans MS"/>
              <a:cs typeface="Comic Sans MS"/>
              <a:sym typeface="Comic Sans MS"/>
            </a:endParaRPr>
          </a:p>
        </p:txBody>
      </p:sp>
      <p:pic>
        <p:nvPicPr>
          <p:cNvPr id="151" name="Google Shape;151;p18"/>
          <p:cNvPicPr preferRelativeResize="0"/>
          <p:nvPr/>
        </p:nvPicPr>
        <p:blipFill>
          <a:blip r:embed="rId4">
            <a:alphaModFix/>
          </a:blip>
          <a:stretch>
            <a:fillRect/>
          </a:stretch>
        </p:blipFill>
        <p:spPr>
          <a:xfrm>
            <a:off x="6993975" y="4178101"/>
            <a:ext cx="2073825" cy="643599"/>
          </a:xfrm>
          <a:prstGeom prst="rect">
            <a:avLst/>
          </a:prstGeom>
          <a:noFill/>
          <a:ln>
            <a:noFill/>
          </a:ln>
        </p:spPr>
      </p:pic>
      <p:sp>
        <p:nvSpPr>
          <p:cNvPr id="152" name="Google Shape;152;p18"/>
          <p:cNvSpPr txBox="1"/>
          <p:nvPr/>
        </p:nvSpPr>
        <p:spPr>
          <a:xfrm>
            <a:off x="948775" y="728575"/>
            <a:ext cx="67857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Contents Of An Annotated Bibliography</a:t>
            </a:r>
            <a:r>
              <a:rPr b="1" lang="en-GB" sz="2500" u="sng">
                <a:solidFill>
                  <a:srgbClr val="BC1D2C"/>
                </a:solidFill>
                <a:latin typeface="Comic Sans MS"/>
                <a:ea typeface="Comic Sans MS"/>
                <a:cs typeface="Comic Sans MS"/>
                <a:sym typeface="Comic Sans MS"/>
              </a:rPr>
              <a:t>: </a:t>
            </a:r>
            <a:endParaRPr b="1" sz="1100">
              <a:solidFill>
                <a:srgbClr val="BC1D2C"/>
              </a:solidFill>
              <a:latin typeface="Comic Sans MS"/>
              <a:ea typeface="Comic Sans MS"/>
              <a:cs typeface="Comic Sans MS"/>
              <a:sym typeface="Comic Sans M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6" name="Shape 156"/>
        <p:cNvGrpSpPr/>
        <p:nvPr/>
      </p:nvGrpSpPr>
      <p:grpSpPr>
        <a:xfrm>
          <a:off x="0" y="0"/>
          <a:ext cx="0" cy="0"/>
          <a:chOff x="0" y="0"/>
          <a:chExt cx="0" cy="0"/>
        </a:xfrm>
      </p:grpSpPr>
      <p:sp>
        <p:nvSpPr>
          <p:cNvPr id="157" name="Google Shape;157;p19"/>
          <p:cNvSpPr txBox="1"/>
          <p:nvPr/>
        </p:nvSpPr>
        <p:spPr>
          <a:xfrm>
            <a:off x="184000" y="111200"/>
            <a:ext cx="87798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58" name="Google Shape;158;p19"/>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9"/>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9"/>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9"/>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62" name="Google Shape;162;p19"/>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163" name="Google Shape;163;p19"/>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9"/>
          <p:cNvSpPr txBox="1"/>
          <p:nvPr/>
        </p:nvSpPr>
        <p:spPr>
          <a:xfrm>
            <a:off x="1555250" y="1377450"/>
            <a:ext cx="6864900" cy="2616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800"/>
              </a:spcBef>
              <a:spcAft>
                <a:spcPts val="0"/>
              </a:spcAft>
              <a:buClr>
                <a:schemeClr val="dk1"/>
              </a:buClr>
              <a:buSzPts val="1100"/>
              <a:buFont typeface="Arial"/>
              <a:buNone/>
            </a:pPr>
            <a:r>
              <a:rPr b="1" i="1" lang="en-GB" sz="2000">
                <a:solidFill>
                  <a:srgbClr val="404040"/>
                </a:solidFill>
                <a:latin typeface="Comic Sans MS"/>
                <a:ea typeface="Comic Sans MS"/>
                <a:cs typeface="Comic Sans MS"/>
                <a:sym typeface="Comic Sans MS"/>
              </a:rPr>
              <a:t>Step 1</a:t>
            </a:r>
            <a:r>
              <a:rPr b="1" i="1" lang="en-GB" sz="2000">
                <a:solidFill>
                  <a:srgbClr val="404040"/>
                </a:solidFill>
                <a:latin typeface="Comic Sans MS"/>
                <a:ea typeface="Comic Sans MS"/>
                <a:cs typeface="Comic Sans MS"/>
                <a:sym typeface="Comic Sans MS"/>
              </a:rPr>
              <a:t>:</a:t>
            </a:r>
            <a:r>
              <a:rPr lang="en-GB" sz="2000">
                <a:solidFill>
                  <a:srgbClr val="404040"/>
                </a:solidFill>
                <a:latin typeface="Comic Sans MS"/>
                <a:ea typeface="Comic Sans MS"/>
                <a:cs typeface="Comic Sans MS"/>
                <a:sym typeface="Comic Sans MS"/>
              </a:rPr>
              <a:t> </a:t>
            </a:r>
            <a:endParaRPr sz="2000">
              <a:solidFill>
                <a:srgbClr val="404040"/>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lang="en-GB" sz="2000">
                <a:solidFill>
                  <a:srgbClr val="404040"/>
                </a:solidFill>
                <a:latin typeface="Comic Sans MS"/>
                <a:ea typeface="Comic Sans MS"/>
                <a:cs typeface="Comic Sans MS"/>
                <a:sym typeface="Comic Sans MS"/>
              </a:rPr>
              <a:t>Proving your source’s credibility is important therefore you have to consider your author’s qualifications, to understand the author’s reliability. Moreover the credibility of the journal also holds importance. An unknown journal will not be credible and would not be a good enough source to cite. </a:t>
            </a:r>
            <a:endParaRPr sz="300">
              <a:solidFill>
                <a:schemeClr val="dk1"/>
              </a:solidFill>
              <a:latin typeface="Comic Sans MS"/>
              <a:ea typeface="Comic Sans MS"/>
              <a:cs typeface="Comic Sans MS"/>
              <a:sym typeface="Comic Sans MS"/>
            </a:endParaRPr>
          </a:p>
        </p:txBody>
      </p:sp>
      <p:pic>
        <p:nvPicPr>
          <p:cNvPr id="165" name="Google Shape;165;p19"/>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166" name="Google Shape;166;p19"/>
          <p:cNvPicPr preferRelativeResize="0"/>
          <p:nvPr/>
        </p:nvPicPr>
        <p:blipFill>
          <a:blip r:embed="rId5">
            <a:alphaModFix/>
          </a:blip>
          <a:stretch>
            <a:fillRect/>
          </a:stretch>
        </p:blipFill>
        <p:spPr>
          <a:xfrm>
            <a:off x="1039325" y="1406628"/>
            <a:ext cx="422025" cy="475682"/>
          </a:xfrm>
          <a:prstGeom prst="rect">
            <a:avLst/>
          </a:prstGeom>
          <a:noFill/>
          <a:ln>
            <a:noFill/>
          </a:ln>
        </p:spPr>
      </p:pic>
      <p:sp>
        <p:nvSpPr>
          <p:cNvPr id="167" name="Google Shape;167;p19"/>
          <p:cNvSpPr txBox="1"/>
          <p:nvPr/>
        </p:nvSpPr>
        <p:spPr>
          <a:xfrm>
            <a:off x="1241525" y="728575"/>
            <a:ext cx="6492900" cy="954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How To Write An Annotated Bibliography</a:t>
            </a:r>
            <a:r>
              <a:rPr b="1" lang="en-GB" sz="2500" u="sng">
                <a:solidFill>
                  <a:srgbClr val="BC1D2C"/>
                </a:solidFill>
                <a:latin typeface="Comic Sans MS"/>
                <a:ea typeface="Comic Sans MS"/>
                <a:cs typeface="Comic Sans MS"/>
                <a:sym typeface="Comic Sans MS"/>
              </a:rPr>
              <a:t>: </a:t>
            </a:r>
            <a:endParaRPr b="1" sz="1100">
              <a:solidFill>
                <a:srgbClr val="BC1D2C"/>
              </a:solidFill>
              <a:latin typeface="Comic Sans MS"/>
              <a:ea typeface="Comic Sans MS"/>
              <a:cs typeface="Comic Sans MS"/>
              <a:sym typeface="Comic Sans M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1" name="Shape 171"/>
        <p:cNvGrpSpPr/>
        <p:nvPr/>
      </p:nvGrpSpPr>
      <p:grpSpPr>
        <a:xfrm>
          <a:off x="0" y="0"/>
          <a:ext cx="0" cy="0"/>
          <a:chOff x="0" y="0"/>
          <a:chExt cx="0" cy="0"/>
        </a:xfrm>
      </p:grpSpPr>
      <p:sp>
        <p:nvSpPr>
          <p:cNvPr id="172" name="Google Shape;172;p20"/>
          <p:cNvSpPr txBox="1"/>
          <p:nvPr/>
        </p:nvSpPr>
        <p:spPr>
          <a:xfrm>
            <a:off x="184000" y="111200"/>
            <a:ext cx="87798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73" name="Google Shape;173;p20"/>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0"/>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0"/>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20"/>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77" name="Google Shape;177;p20"/>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178" name="Google Shape;178;p20"/>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20"/>
          <p:cNvSpPr txBox="1"/>
          <p:nvPr/>
        </p:nvSpPr>
        <p:spPr>
          <a:xfrm>
            <a:off x="1555250" y="1377450"/>
            <a:ext cx="6864900" cy="3483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800"/>
              </a:spcBef>
              <a:spcAft>
                <a:spcPts val="0"/>
              </a:spcAft>
              <a:buClr>
                <a:schemeClr val="dk1"/>
              </a:buClr>
              <a:buSzPts val="1100"/>
              <a:buFont typeface="Arial"/>
              <a:buNone/>
            </a:pPr>
            <a:r>
              <a:rPr b="1" i="1" lang="en-GB" sz="2000">
                <a:solidFill>
                  <a:srgbClr val="404040"/>
                </a:solidFill>
                <a:latin typeface="Comic Sans MS"/>
                <a:ea typeface="Comic Sans MS"/>
                <a:cs typeface="Comic Sans MS"/>
                <a:sym typeface="Comic Sans MS"/>
              </a:rPr>
              <a:t>Step 2:</a:t>
            </a:r>
            <a:r>
              <a:rPr lang="en-GB" sz="2000">
                <a:solidFill>
                  <a:srgbClr val="404040"/>
                </a:solidFill>
                <a:latin typeface="Comic Sans MS"/>
                <a:ea typeface="Comic Sans MS"/>
                <a:cs typeface="Comic Sans MS"/>
                <a:sym typeface="Comic Sans MS"/>
              </a:rPr>
              <a:t> </a:t>
            </a:r>
            <a:endParaRPr sz="2000">
              <a:solidFill>
                <a:srgbClr val="404040"/>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lang="en-GB" sz="2000">
                <a:solidFill>
                  <a:srgbClr val="404040"/>
                </a:solidFill>
                <a:latin typeface="Comic Sans MS"/>
                <a:ea typeface="Comic Sans MS"/>
                <a:cs typeface="Comic Sans MS"/>
                <a:sym typeface="Comic Sans MS"/>
              </a:rPr>
              <a:t>The type of annotation you will be using. </a:t>
            </a:r>
            <a:endParaRPr sz="2000">
              <a:solidFill>
                <a:srgbClr val="404040"/>
              </a:solidFill>
              <a:latin typeface="Comic Sans MS"/>
              <a:ea typeface="Comic Sans MS"/>
              <a:cs typeface="Comic Sans MS"/>
              <a:sym typeface="Comic Sans MS"/>
            </a:endParaRPr>
          </a:p>
          <a:p>
            <a:pPr indent="-355600" lvl="0" marL="457200" rtl="0" algn="l">
              <a:lnSpc>
                <a:spcPct val="115000"/>
              </a:lnSpc>
              <a:spcBef>
                <a:spcPts val="0"/>
              </a:spcBef>
              <a:spcAft>
                <a:spcPts val="0"/>
              </a:spcAft>
              <a:buClr>
                <a:srgbClr val="404040"/>
              </a:buClr>
              <a:buSzPts val="2000"/>
              <a:buFont typeface="Comic Sans MS"/>
              <a:buAutoNum type="arabicPeriod"/>
            </a:pPr>
            <a:r>
              <a:rPr lang="en-GB" sz="2000">
                <a:solidFill>
                  <a:srgbClr val="404040"/>
                </a:solidFill>
                <a:latin typeface="Comic Sans MS"/>
                <a:ea typeface="Comic Sans MS"/>
                <a:cs typeface="Comic Sans MS"/>
                <a:sym typeface="Comic Sans MS"/>
              </a:rPr>
              <a:t>Indicative or descriptive </a:t>
            </a:r>
            <a:br>
              <a:rPr lang="en-GB" sz="2000">
                <a:solidFill>
                  <a:srgbClr val="404040"/>
                </a:solidFill>
                <a:latin typeface="Comic Sans MS"/>
                <a:ea typeface="Comic Sans MS"/>
                <a:cs typeface="Comic Sans MS"/>
                <a:sym typeface="Comic Sans MS"/>
              </a:rPr>
            </a:br>
            <a:r>
              <a:rPr lang="en-GB" sz="1200">
                <a:solidFill>
                  <a:schemeClr val="dk1"/>
                </a:solidFill>
                <a:latin typeface="Comic Sans MS"/>
                <a:ea typeface="Comic Sans MS"/>
                <a:cs typeface="Comic Sans MS"/>
                <a:sym typeface="Comic Sans MS"/>
              </a:rPr>
              <a:t>Describes the source and provide you with a quick summary of the source. </a:t>
            </a:r>
            <a:endParaRPr sz="1700">
              <a:solidFill>
                <a:srgbClr val="404040"/>
              </a:solidFill>
              <a:latin typeface="Comic Sans MS"/>
              <a:ea typeface="Comic Sans MS"/>
              <a:cs typeface="Comic Sans MS"/>
              <a:sym typeface="Comic Sans MS"/>
            </a:endParaRPr>
          </a:p>
          <a:p>
            <a:pPr indent="-355600" lvl="0" marL="457200" rtl="0" algn="l">
              <a:lnSpc>
                <a:spcPct val="115000"/>
              </a:lnSpc>
              <a:spcBef>
                <a:spcPts val="0"/>
              </a:spcBef>
              <a:spcAft>
                <a:spcPts val="0"/>
              </a:spcAft>
              <a:buClr>
                <a:srgbClr val="404040"/>
              </a:buClr>
              <a:buSzPts val="2000"/>
              <a:buFont typeface="Comic Sans MS"/>
              <a:buAutoNum type="arabicPeriod"/>
            </a:pPr>
            <a:r>
              <a:rPr lang="en-GB" sz="2000">
                <a:solidFill>
                  <a:srgbClr val="404040"/>
                </a:solidFill>
                <a:latin typeface="Comic Sans MS"/>
                <a:ea typeface="Comic Sans MS"/>
                <a:cs typeface="Comic Sans MS"/>
                <a:sym typeface="Comic Sans MS"/>
              </a:rPr>
              <a:t>Informative or summary</a:t>
            </a:r>
            <a:endParaRPr sz="2000">
              <a:solidFill>
                <a:srgbClr val="404040"/>
              </a:solidFill>
              <a:latin typeface="Comic Sans MS"/>
              <a:ea typeface="Comic Sans MS"/>
              <a:cs typeface="Comic Sans MS"/>
              <a:sym typeface="Comic Sans MS"/>
            </a:endParaRPr>
          </a:p>
          <a:p>
            <a:pPr indent="0" lvl="0" marL="457200" rtl="0" algn="l">
              <a:lnSpc>
                <a:spcPct val="115000"/>
              </a:lnSpc>
              <a:spcBef>
                <a:spcPts val="0"/>
              </a:spcBef>
              <a:spcAft>
                <a:spcPts val="0"/>
              </a:spcAft>
              <a:buNone/>
            </a:pPr>
            <a:r>
              <a:rPr lang="en-GB" sz="1200">
                <a:solidFill>
                  <a:schemeClr val="dk1"/>
                </a:solidFill>
                <a:latin typeface="Comic Sans MS"/>
                <a:ea typeface="Comic Sans MS"/>
                <a:cs typeface="Comic Sans MS"/>
                <a:sym typeface="Comic Sans MS"/>
              </a:rPr>
              <a:t>Describes the main idea or argument that the topic has covered</a:t>
            </a:r>
            <a:r>
              <a:rPr lang="en-GB" sz="1300">
                <a:solidFill>
                  <a:schemeClr val="dk1"/>
                </a:solidFill>
                <a:latin typeface="Comic Sans MS"/>
                <a:ea typeface="Comic Sans MS"/>
                <a:cs typeface="Comic Sans MS"/>
                <a:sym typeface="Comic Sans MS"/>
              </a:rPr>
              <a:t>.</a:t>
            </a:r>
            <a:endParaRPr sz="2100">
              <a:solidFill>
                <a:srgbClr val="404040"/>
              </a:solidFill>
              <a:latin typeface="Comic Sans MS"/>
              <a:ea typeface="Comic Sans MS"/>
              <a:cs typeface="Comic Sans MS"/>
              <a:sym typeface="Comic Sans MS"/>
            </a:endParaRPr>
          </a:p>
          <a:p>
            <a:pPr indent="-355600" lvl="0" marL="457200" rtl="0" algn="l">
              <a:lnSpc>
                <a:spcPct val="115000"/>
              </a:lnSpc>
              <a:spcBef>
                <a:spcPts val="0"/>
              </a:spcBef>
              <a:spcAft>
                <a:spcPts val="0"/>
              </a:spcAft>
              <a:buClr>
                <a:srgbClr val="404040"/>
              </a:buClr>
              <a:buSzPts val="2000"/>
              <a:buFont typeface="Comic Sans MS"/>
              <a:buAutoNum type="arabicPeriod"/>
            </a:pPr>
            <a:r>
              <a:rPr lang="en-GB" sz="2000">
                <a:solidFill>
                  <a:srgbClr val="404040"/>
                </a:solidFill>
                <a:latin typeface="Comic Sans MS"/>
                <a:ea typeface="Comic Sans MS"/>
                <a:cs typeface="Comic Sans MS"/>
                <a:sym typeface="Comic Sans MS"/>
              </a:rPr>
              <a:t>Evaluation</a:t>
            </a:r>
            <a:endParaRPr sz="2000">
              <a:solidFill>
                <a:srgbClr val="404040"/>
              </a:solidFill>
              <a:latin typeface="Comic Sans MS"/>
              <a:ea typeface="Comic Sans MS"/>
              <a:cs typeface="Comic Sans MS"/>
              <a:sym typeface="Comic Sans MS"/>
            </a:endParaRPr>
          </a:p>
          <a:p>
            <a:pPr indent="0" lvl="0" marL="457200" rtl="0" algn="l">
              <a:lnSpc>
                <a:spcPct val="115000"/>
              </a:lnSpc>
              <a:spcBef>
                <a:spcPts val="0"/>
              </a:spcBef>
              <a:spcAft>
                <a:spcPts val="0"/>
              </a:spcAft>
              <a:buNone/>
            </a:pPr>
            <a:r>
              <a:rPr lang="en-GB" sz="1200">
                <a:solidFill>
                  <a:schemeClr val="dk1"/>
                </a:solidFill>
                <a:latin typeface="Comic Sans MS"/>
                <a:ea typeface="Comic Sans MS"/>
                <a:cs typeface="Comic Sans MS"/>
                <a:sym typeface="Comic Sans MS"/>
              </a:rPr>
              <a:t>Here reliability is taken into account and you would want to discuss any biases of the paper.</a:t>
            </a:r>
            <a:endParaRPr sz="2100">
              <a:solidFill>
                <a:srgbClr val="404040"/>
              </a:solidFill>
              <a:latin typeface="Comic Sans MS"/>
              <a:ea typeface="Comic Sans MS"/>
              <a:cs typeface="Comic Sans MS"/>
              <a:sym typeface="Comic Sans MS"/>
            </a:endParaRPr>
          </a:p>
          <a:p>
            <a:pPr indent="-355600" lvl="0" marL="457200" rtl="0" algn="l">
              <a:lnSpc>
                <a:spcPct val="115000"/>
              </a:lnSpc>
              <a:spcBef>
                <a:spcPts val="0"/>
              </a:spcBef>
              <a:spcAft>
                <a:spcPts val="0"/>
              </a:spcAft>
              <a:buClr>
                <a:srgbClr val="404040"/>
              </a:buClr>
              <a:buSzPts val="2000"/>
              <a:buFont typeface="Comic Sans MS"/>
              <a:buAutoNum type="arabicPeriod"/>
            </a:pPr>
            <a:r>
              <a:rPr lang="en-GB" sz="2000">
                <a:solidFill>
                  <a:srgbClr val="404040"/>
                </a:solidFill>
                <a:latin typeface="Comic Sans MS"/>
                <a:ea typeface="Comic Sans MS"/>
                <a:cs typeface="Comic Sans MS"/>
                <a:sym typeface="Comic Sans MS"/>
              </a:rPr>
              <a:t>Combination </a:t>
            </a:r>
            <a:br>
              <a:rPr lang="en-GB" sz="2000">
                <a:solidFill>
                  <a:srgbClr val="404040"/>
                </a:solidFill>
                <a:latin typeface="Comic Sans MS"/>
                <a:ea typeface="Comic Sans MS"/>
                <a:cs typeface="Comic Sans MS"/>
                <a:sym typeface="Comic Sans MS"/>
              </a:rPr>
            </a:br>
            <a:r>
              <a:rPr lang="en-GB" sz="1200">
                <a:solidFill>
                  <a:srgbClr val="404040"/>
                </a:solidFill>
                <a:latin typeface="Comic Sans MS"/>
                <a:ea typeface="Comic Sans MS"/>
                <a:cs typeface="Comic Sans MS"/>
                <a:sym typeface="Comic Sans MS"/>
              </a:rPr>
              <a:t>Combines different bibliography types</a:t>
            </a:r>
            <a:r>
              <a:rPr lang="en-GB" sz="2000">
                <a:solidFill>
                  <a:srgbClr val="404040"/>
                </a:solidFill>
                <a:latin typeface="Comic Sans MS"/>
                <a:ea typeface="Comic Sans MS"/>
                <a:cs typeface="Comic Sans MS"/>
                <a:sym typeface="Comic Sans MS"/>
              </a:rPr>
              <a:t> </a:t>
            </a:r>
            <a:endParaRPr sz="2000">
              <a:solidFill>
                <a:srgbClr val="404040"/>
              </a:solidFill>
              <a:latin typeface="Comic Sans MS"/>
              <a:ea typeface="Comic Sans MS"/>
              <a:cs typeface="Comic Sans MS"/>
              <a:sym typeface="Comic Sans MS"/>
            </a:endParaRPr>
          </a:p>
        </p:txBody>
      </p:sp>
      <p:pic>
        <p:nvPicPr>
          <p:cNvPr id="180" name="Google Shape;180;p20"/>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181" name="Google Shape;181;p20"/>
          <p:cNvPicPr preferRelativeResize="0"/>
          <p:nvPr/>
        </p:nvPicPr>
        <p:blipFill>
          <a:blip r:embed="rId5">
            <a:alphaModFix/>
          </a:blip>
          <a:stretch>
            <a:fillRect/>
          </a:stretch>
        </p:blipFill>
        <p:spPr>
          <a:xfrm>
            <a:off x="1039325" y="1406628"/>
            <a:ext cx="422025" cy="475682"/>
          </a:xfrm>
          <a:prstGeom prst="rect">
            <a:avLst/>
          </a:prstGeom>
          <a:noFill/>
          <a:ln>
            <a:noFill/>
          </a:ln>
        </p:spPr>
      </p:pic>
      <p:sp>
        <p:nvSpPr>
          <p:cNvPr id="182" name="Google Shape;182;p20"/>
          <p:cNvSpPr txBox="1"/>
          <p:nvPr/>
        </p:nvSpPr>
        <p:spPr>
          <a:xfrm>
            <a:off x="1241525" y="728575"/>
            <a:ext cx="6492900" cy="954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How To Write An Annotated Bibliography: </a:t>
            </a:r>
            <a:endParaRPr b="1" sz="1100">
              <a:solidFill>
                <a:srgbClr val="BC1D2C"/>
              </a:solidFill>
              <a:latin typeface="Comic Sans MS"/>
              <a:ea typeface="Comic Sans MS"/>
              <a:cs typeface="Comic Sans MS"/>
              <a:sym typeface="Comic Sans M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6" name="Shape 186"/>
        <p:cNvGrpSpPr/>
        <p:nvPr/>
      </p:nvGrpSpPr>
      <p:grpSpPr>
        <a:xfrm>
          <a:off x="0" y="0"/>
          <a:ext cx="0" cy="0"/>
          <a:chOff x="0" y="0"/>
          <a:chExt cx="0" cy="0"/>
        </a:xfrm>
      </p:grpSpPr>
      <p:sp>
        <p:nvSpPr>
          <p:cNvPr id="187" name="Google Shape;187;p21"/>
          <p:cNvSpPr txBox="1"/>
          <p:nvPr/>
        </p:nvSpPr>
        <p:spPr>
          <a:xfrm>
            <a:off x="184000" y="111200"/>
            <a:ext cx="87798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88" name="Google Shape;188;p21"/>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21"/>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21"/>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21"/>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92" name="Google Shape;192;p21"/>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193" name="Google Shape;193;p21"/>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21"/>
          <p:cNvSpPr txBox="1"/>
          <p:nvPr/>
        </p:nvSpPr>
        <p:spPr>
          <a:xfrm>
            <a:off x="1555250" y="1377450"/>
            <a:ext cx="6864900" cy="2616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800"/>
              </a:spcBef>
              <a:spcAft>
                <a:spcPts val="0"/>
              </a:spcAft>
              <a:buClr>
                <a:schemeClr val="dk1"/>
              </a:buClr>
              <a:buSzPts val="1100"/>
              <a:buFont typeface="Arial"/>
              <a:buNone/>
            </a:pPr>
            <a:r>
              <a:rPr b="1" i="1" lang="en-GB" sz="2000">
                <a:solidFill>
                  <a:srgbClr val="404040"/>
                </a:solidFill>
                <a:latin typeface="Comic Sans MS"/>
                <a:ea typeface="Comic Sans MS"/>
                <a:cs typeface="Comic Sans MS"/>
                <a:sym typeface="Comic Sans MS"/>
              </a:rPr>
              <a:t>Step 3:</a:t>
            </a:r>
            <a:r>
              <a:rPr lang="en-GB" sz="2000">
                <a:solidFill>
                  <a:srgbClr val="404040"/>
                </a:solidFill>
                <a:latin typeface="Comic Sans MS"/>
                <a:ea typeface="Comic Sans MS"/>
                <a:cs typeface="Comic Sans MS"/>
                <a:sym typeface="Comic Sans MS"/>
              </a:rPr>
              <a:t> </a:t>
            </a:r>
            <a:endParaRPr sz="2000">
              <a:solidFill>
                <a:srgbClr val="404040"/>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lang="en-GB" sz="2000">
                <a:solidFill>
                  <a:srgbClr val="404040"/>
                </a:solidFill>
                <a:latin typeface="Comic Sans MS"/>
                <a:ea typeface="Comic Sans MS"/>
                <a:cs typeface="Comic Sans MS"/>
                <a:sym typeface="Comic Sans MS"/>
              </a:rPr>
              <a:t>Writing style of annotations can change according to the citation format that you are required to follow in your assignment. </a:t>
            </a:r>
            <a:endParaRPr sz="2000">
              <a:solidFill>
                <a:srgbClr val="404040"/>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t/>
            </a:r>
            <a:endParaRPr sz="2000">
              <a:solidFill>
                <a:srgbClr val="404040"/>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lang="en-GB" sz="2000">
                <a:solidFill>
                  <a:srgbClr val="404040"/>
                </a:solidFill>
                <a:latin typeface="Comic Sans MS"/>
                <a:ea typeface="Comic Sans MS"/>
                <a:cs typeface="Comic Sans MS"/>
                <a:sym typeface="Comic Sans MS"/>
              </a:rPr>
              <a:t>Citation formats include APA, MLA and Chicago style. </a:t>
            </a:r>
            <a:endParaRPr sz="2000">
              <a:solidFill>
                <a:srgbClr val="404040"/>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t/>
            </a:r>
            <a:endParaRPr sz="2000">
              <a:solidFill>
                <a:srgbClr val="404040"/>
              </a:solidFill>
              <a:latin typeface="Comic Sans MS"/>
              <a:ea typeface="Comic Sans MS"/>
              <a:cs typeface="Comic Sans MS"/>
              <a:sym typeface="Comic Sans MS"/>
            </a:endParaRPr>
          </a:p>
        </p:txBody>
      </p:sp>
      <p:pic>
        <p:nvPicPr>
          <p:cNvPr id="195" name="Google Shape;195;p21"/>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196" name="Google Shape;196;p21"/>
          <p:cNvPicPr preferRelativeResize="0"/>
          <p:nvPr/>
        </p:nvPicPr>
        <p:blipFill>
          <a:blip r:embed="rId5">
            <a:alphaModFix/>
          </a:blip>
          <a:stretch>
            <a:fillRect/>
          </a:stretch>
        </p:blipFill>
        <p:spPr>
          <a:xfrm>
            <a:off x="1039325" y="1406628"/>
            <a:ext cx="422025" cy="475682"/>
          </a:xfrm>
          <a:prstGeom prst="rect">
            <a:avLst/>
          </a:prstGeom>
          <a:noFill/>
          <a:ln>
            <a:noFill/>
          </a:ln>
        </p:spPr>
      </p:pic>
      <p:sp>
        <p:nvSpPr>
          <p:cNvPr id="197" name="Google Shape;197;p21"/>
          <p:cNvSpPr txBox="1"/>
          <p:nvPr/>
        </p:nvSpPr>
        <p:spPr>
          <a:xfrm>
            <a:off x="1241525" y="728575"/>
            <a:ext cx="6492900" cy="954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How To Write An Annotated Bibliography: </a:t>
            </a:r>
            <a:endParaRPr b="1" sz="1100">
              <a:solidFill>
                <a:srgbClr val="BC1D2C"/>
              </a:solidFill>
              <a:latin typeface="Comic Sans MS"/>
              <a:ea typeface="Comic Sans MS"/>
              <a:cs typeface="Comic Sans MS"/>
              <a:sym typeface="Comic Sans MS"/>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